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sldIdLst>
    <p:sldId id="257" r:id="rId2"/>
    <p:sldId id="258" r:id="rId3"/>
    <p:sldId id="264" r:id="rId4"/>
    <p:sldId id="266" r:id="rId5"/>
    <p:sldId id="267" r:id="rId6"/>
    <p:sldId id="268" r:id="rId7"/>
    <p:sldId id="269" r:id="rId8"/>
    <p:sldId id="256" r:id="rId9"/>
    <p:sldId id="261"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CC"/>
    <a:srgbClr val="0066FF"/>
    <a:srgbClr val="FF373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1232D6B-55A5-426E-8EE3-A02ADBD09ED3}" type="datetimeFigureOut">
              <a:rPr lang="en-US" smtClean="0"/>
              <a:t>1/24/2024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DBACC2-7619-4C54-8327-AEC94964AAD2}" type="slidenum">
              <a:rPr lang="en-US" smtClean="0"/>
              <a:t>‹#›</a:t>
            </a:fld>
            <a:endParaRPr lang="en-US"/>
          </a:p>
        </p:txBody>
      </p:sp>
    </p:spTree>
    <p:extLst>
      <p:ext uri="{BB962C8B-B14F-4D97-AF65-F5344CB8AC3E}">
        <p14:creationId xmlns:p14="http://schemas.microsoft.com/office/powerpoint/2010/main" val="24718116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232D6B-55A5-426E-8EE3-A02ADBD09ED3}" type="datetimeFigureOut">
              <a:rPr lang="en-US" smtClean="0"/>
              <a:t>1/24/2024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DBACC2-7619-4C54-8327-AEC94964AAD2}" type="slidenum">
              <a:rPr lang="en-US" smtClean="0"/>
              <a:t>‹#›</a:t>
            </a:fld>
            <a:endParaRPr lang="en-US"/>
          </a:p>
        </p:txBody>
      </p:sp>
    </p:spTree>
    <p:extLst>
      <p:ext uri="{BB962C8B-B14F-4D97-AF65-F5344CB8AC3E}">
        <p14:creationId xmlns:p14="http://schemas.microsoft.com/office/powerpoint/2010/main" val="301391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232D6B-55A5-426E-8EE3-A02ADBD09ED3}" type="datetimeFigureOut">
              <a:rPr lang="en-US" smtClean="0"/>
              <a:t>1/24/2024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DBACC2-7619-4C54-8327-AEC94964AAD2}" type="slidenum">
              <a:rPr lang="en-US" smtClean="0"/>
              <a:t>‹#›</a:t>
            </a:fld>
            <a:endParaRPr lang="en-US"/>
          </a:p>
        </p:txBody>
      </p:sp>
    </p:spTree>
    <p:extLst>
      <p:ext uri="{BB962C8B-B14F-4D97-AF65-F5344CB8AC3E}">
        <p14:creationId xmlns:p14="http://schemas.microsoft.com/office/powerpoint/2010/main" val="1518063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232D6B-55A5-426E-8EE3-A02ADBD09ED3}" type="datetimeFigureOut">
              <a:rPr lang="en-US" smtClean="0"/>
              <a:t>1/24/2024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DBACC2-7619-4C54-8327-AEC94964AAD2}" type="slidenum">
              <a:rPr lang="en-US" smtClean="0"/>
              <a:t>‹#›</a:t>
            </a:fld>
            <a:endParaRPr lang="en-US"/>
          </a:p>
        </p:txBody>
      </p:sp>
    </p:spTree>
    <p:extLst>
      <p:ext uri="{BB962C8B-B14F-4D97-AF65-F5344CB8AC3E}">
        <p14:creationId xmlns:p14="http://schemas.microsoft.com/office/powerpoint/2010/main" val="38971106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1232D6B-55A5-426E-8EE3-A02ADBD09ED3}" type="datetimeFigureOut">
              <a:rPr lang="en-US" smtClean="0"/>
              <a:t>1/24/2024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DBACC2-7619-4C54-8327-AEC94964AAD2}" type="slidenum">
              <a:rPr lang="en-US" smtClean="0"/>
              <a:t>‹#›</a:t>
            </a:fld>
            <a:endParaRPr lang="en-US"/>
          </a:p>
        </p:txBody>
      </p:sp>
    </p:spTree>
    <p:extLst>
      <p:ext uri="{BB962C8B-B14F-4D97-AF65-F5344CB8AC3E}">
        <p14:creationId xmlns:p14="http://schemas.microsoft.com/office/powerpoint/2010/main" val="3775571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1232D6B-55A5-426E-8EE3-A02ADBD09ED3}" type="datetimeFigureOut">
              <a:rPr lang="en-US" smtClean="0"/>
              <a:t>1/24/2024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DBACC2-7619-4C54-8327-AEC94964AAD2}" type="slidenum">
              <a:rPr lang="en-US" smtClean="0"/>
              <a:t>‹#›</a:t>
            </a:fld>
            <a:endParaRPr lang="en-US"/>
          </a:p>
        </p:txBody>
      </p:sp>
    </p:spTree>
    <p:extLst>
      <p:ext uri="{BB962C8B-B14F-4D97-AF65-F5344CB8AC3E}">
        <p14:creationId xmlns:p14="http://schemas.microsoft.com/office/powerpoint/2010/main" val="10367332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1232D6B-55A5-426E-8EE3-A02ADBD09ED3}" type="datetimeFigureOut">
              <a:rPr lang="en-US" smtClean="0"/>
              <a:t>1/24/2024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DDBACC2-7619-4C54-8327-AEC94964AAD2}" type="slidenum">
              <a:rPr lang="en-US" smtClean="0"/>
              <a:t>‹#›</a:t>
            </a:fld>
            <a:endParaRPr lang="en-US"/>
          </a:p>
        </p:txBody>
      </p:sp>
    </p:spTree>
    <p:extLst>
      <p:ext uri="{BB962C8B-B14F-4D97-AF65-F5344CB8AC3E}">
        <p14:creationId xmlns:p14="http://schemas.microsoft.com/office/powerpoint/2010/main" val="31865747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1232D6B-55A5-426E-8EE3-A02ADBD09ED3}" type="datetimeFigureOut">
              <a:rPr lang="en-US" smtClean="0"/>
              <a:t>1/24/2024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DDBACC2-7619-4C54-8327-AEC94964AAD2}" type="slidenum">
              <a:rPr lang="en-US" smtClean="0"/>
              <a:t>‹#›</a:t>
            </a:fld>
            <a:endParaRPr lang="en-US"/>
          </a:p>
        </p:txBody>
      </p:sp>
    </p:spTree>
    <p:extLst>
      <p:ext uri="{BB962C8B-B14F-4D97-AF65-F5344CB8AC3E}">
        <p14:creationId xmlns:p14="http://schemas.microsoft.com/office/powerpoint/2010/main" val="31487858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232D6B-55A5-426E-8EE3-A02ADBD09ED3}" type="datetimeFigureOut">
              <a:rPr lang="en-US" smtClean="0"/>
              <a:t>1/24/2024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DDBACC2-7619-4C54-8327-AEC94964AAD2}" type="slidenum">
              <a:rPr lang="en-US" smtClean="0"/>
              <a:t>‹#›</a:t>
            </a:fld>
            <a:endParaRPr lang="en-US"/>
          </a:p>
        </p:txBody>
      </p:sp>
    </p:spTree>
    <p:extLst>
      <p:ext uri="{BB962C8B-B14F-4D97-AF65-F5344CB8AC3E}">
        <p14:creationId xmlns:p14="http://schemas.microsoft.com/office/powerpoint/2010/main" val="35548258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1232D6B-55A5-426E-8EE3-A02ADBD09ED3}" type="datetimeFigureOut">
              <a:rPr lang="en-US" smtClean="0"/>
              <a:t>1/24/2024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DBACC2-7619-4C54-8327-AEC94964AAD2}" type="slidenum">
              <a:rPr lang="en-US" smtClean="0"/>
              <a:t>‹#›</a:t>
            </a:fld>
            <a:endParaRPr lang="en-US"/>
          </a:p>
        </p:txBody>
      </p:sp>
    </p:spTree>
    <p:extLst>
      <p:ext uri="{BB962C8B-B14F-4D97-AF65-F5344CB8AC3E}">
        <p14:creationId xmlns:p14="http://schemas.microsoft.com/office/powerpoint/2010/main" val="38953433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1232D6B-55A5-426E-8EE3-A02ADBD09ED3}" type="datetimeFigureOut">
              <a:rPr lang="en-US" smtClean="0"/>
              <a:t>1/24/2024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DBACC2-7619-4C54-8327-AEC94964AAD2}" type="slidenum">
              <a:rPr lang="en-US" smtClean="0"/>
              <a:t>‹#›</a:t>
            </a:fld>
            <a:endParaRPr lang="en-US"/>
          </a:p>
        </p:txBody>
      </p:sp>
    </p:spTree>
    <p:extLst>
      <p:ext uri="{BB962C8B-B14F-4D97-AF65-F5344CB8AC3E}">
        <p14:creationId xmlns:p14="http://schemas.microsoft.com/office/powerpoint/2010/main" val="40533342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232D6B-55A5-426E-8EE3-A02ADBD09ED3}" type="datetimeFigureOut">
              <a:rPr lang="en-US" smtClean="0"/>
              <a:t>1/24/2024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DBACC2-7619-4C54-8327-AEC94964AAD2}" type="slidenum">
              <a:rPr lang="en-US" smtClean="0"/>
              <a:t>‹#›</a:t>
            </a:fld>
            <a:endParaRPr lang="en-US"/>
          </a:p>
        </p:txBody>
      </p:sp>
    </p:spTree>
    <p:extLst>
      <p:ext uri="{BB962C8B-B14F-4D97-AF65-F5344CB8AC3E}">
        <p14:creationId xmlns:p14="http://schemas.microsoft.com/office/powerpoint/2010/main" val="23292128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948985" y="5379211"/>
            <a:ext cx="4904096" cy="869469"/>
          </a:xfrm>
          <a:prstGeom prst="rect">
            <a:avLst/>
          </a:prstGeom>
        </p:spPr>
        <p:txBody>
          <a:bodyPr wrap="square">
            <a:spAutoFit/>
          </a:bodyPr>
          <a:lstStyle/>
          <a:p>
            <a:pPr>
              <a:spcBef>
                <a:spcPts val="300"/>
              </a:spcBef>
              <a:spcAft>
                <a:spcPts val="0"/>
              </a:spcAft>
            </a:pPr>
            <a:r>
              <a:rPr lang="en-US" sz="2400" b="1" dirty="0" smtClean="0">
                <a:solidFill>
                  <a:srgbClr val="595959"/>
                </a:solidFill>
                <a:effectLst/>
                <a:latin typeface="+mj-lt"/>
                <a:ea typeface="Times New Roman" panose="02020603050405020304" pitchFamily="18" charset="0"/>
                <a:cs typeface="Times New Roman" panose="02020603050405020304" pitchFamily="18" charset="0"/>
              </a:rPr>
              <a:t>Name: </a:t>
            </a:r>
          </a:p>
          <a:p>
            <a:pPr>
              <a:spcBef>
                <a:spcPts val="300"/>
              </a:spcBef>
              <a:spcAft>
                <a:spcPts val="0"/>
              </a:spcAft>
            </a:pPr>
            <a:r>
              <a:rPr lang="en-US" sz="2400" b="1" dirty="0" smtClean="0">
                <a:solidFill>
                  <a:srgbClr val="595959"/>
                </a:solidFill>
                <a:effectLst/>
                <a:latin typeface="+mj-lt"/>
                <a:ea typeface="Times New Roman" panose="02020603050405020304" pitchFamily="18" charset="0"/>
                <a:cs typeface="Times New Roman" panose="02020603050405020304" pitchFamily="18" charset="0"/>
              </a:rPr>
              <a:t>Class:</a:t>
            </a:r>
            <a:endParaRPr lang="en-US" dirty="0">
              <a:solidFill>
                <a:srgbClr val="595959"/>
              </a:solidFill>
              <a:latin typeface="+mj-lt"/>
              <a:ea typeface="Times New Roman" panose="02020603050405020304" pitchFamily="18" charset="0"/>
              <a:cs typeface="Times New Roman" panose="02020603050405020304" pitchFamily="18" charset="0"/>
            </a:endParaRPr>
          </a:p>
        </p:txBody>
      </p:sp>
      <p:sp>
        <p:nvSpPr>
          <p:cNvPr id="4" name="Rectangle 3"/>
          <p:cNvSpPr/>
          <p:nvPr/>
        </p:nvSpPr>
        <p:spPr>
          <a:xfrm>
            <a:off x="6428096" y="122830"/>
            <a:ext cx="5636525" cy="660551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6923963" y="559558"/>
            <a:ext cx="4717577" cy="580029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7372286" y="482581"/>
            <a:ext cx="3748141" cy="1754326"/>
          </a:xfrm>
          <a:prstGeom prst="rect">
            <a:avLst/>
          </a:prstGeom>
          <a:noFill/>
          <a:ln>
            <a:noFill/>
          </a:ln>
          <a:effectLst>
            <a:glow rad="101600">
              <a:schemeClr val="accent2">
                <a:satMod val="175000"/>
                <a:alpha val="40000"/>
              </a:schemeClr>
            </a:glow>
          </a:effectLst>
          <a:scene3d>
            <a:camera prst="orthographicFront">
              <a:rot lat="0" lon="0" rev="0"/>
            </a:camera>
            <a:lightRig rig="contrasting" dir="t">
              <a:rot lat="0" lon="0" rev="7800000"/>
            </a:lightRig>
          </a:scene3d>
          <a:sp3d>
            <a:bevelT w="139700" h="139700"/>
          </a:sp3d>
        </p:spPr>
        <p:txBody>
          <a:bodyPr wrap="none" lIns="91440" tIns="45720" rIns="91440" bIns="45720">
            <a:spAutoFit/>
          </a:bodyPr>
          <a:lstStyle/>
          <a:p>
            <a:pPr algn="ctr"/>
            <a:r>
              <a:rPr lang="en-US" sz="5400" b="1" dirty="0" smtClean="0">
                <a:ln w="22225">
                  <a:noFill/>
                  <a:prstDash val="solid"/>
                </a:ln>
                <a:solidFill>
                  <a:srgbClr val="C00000"/>
                </a:solidFill>
                <a:effectLst>
                  <a:glow rad="101600">
                    <a:schemeClr val="accent4">
                      <a:satMod val="175000"/>
                      <a:alpha val="40000"/>
                    </a:schemeClr>
                  </a:glow>
                </a:effectLst>
              </a:rPr>
              <a:t>My</a:t>
            </a:r>
            <a:r>
              <a:rPr lang="en-US" sz="5400" b="1" dirty="0" smtClean="0">
                <a:ln w="22225">
                  <a:noFill/>
                  <a:prstDash val="solid"/>
                </a:ln>
                <a:solidFill>
                  <a:srgbClr val="C00000"/>
                </a:solidFill>
                <a:effectLst>
                  <a:glow rad="101600">
                    <a:schemeClr val="accent2">
                      <a:satMod val="175000"/>
                      <a:alpha val="40000"/>
                    </a:schemeClr>
                  </a:glow>
                </a:effectLst>
              </a:rPr>
              <a:t> </a:t>
            </a:r>
            <a:r>
              <a:rPr lang="en-US" sz="5400" b="1" dirty="0" smtClean="0">
                <a:ln w="22225">
                  <a:noFill/>
                  <a:prstDash val="solid"/>
                </a:ln>
                <a:solidFill>
                  <a:srgbClr val="C00000"/>
                </a:solidFill>
                <a:effectLst>
                  <a:glow rad="101600">
                    <a:schemeClr val="accent4">
                      <a:satMod val="175000"/>
                      <a:alpha val="40000"/>
                    </a:schemeClr>
                  </a:glow>
                </a:effectLst>
              </a:rPr>
              <a:t>Learning</a:t>
            </a:r>
          </a:p>
          <a:p>
            <a:pPr algn="ctr"/>
            <a:r>
              <a:rPr lang="en-GB" sz="5400" b="1" dirty="0" smtClean="0">
                <a:ln w="22225">
                  <a:noFill/>
                  <a:prstDash val="solid"/>
                </a:ln>
                <a:solidFill>
                  <a:srgbClr val="C00000"/>
                </a:solidFill>
                <a:effectLst>
                  <a:glow rad="101600">
                    <a:schemeClr val="accent4">
                      <a:satMod val="175000"/>
                      <a:alpha val="40000"/>
                    </a:schemeClr>
                  </a:glow>
                </a:effectLst>
              </a:rPr>
              <a:t>Passport</a:t>
            </a:r>
            <a:endParaRPr lang="en-US" sz="5400" b="1" dirty="0">
              <a:ln w="22225">
                <a:noFill/>
                <a:prstDash val="solid"/>
              </a:ln>
              <a:solidFill>
                <a:srgbClr val="C00000"/>
              </a:solidFill>
              <a:effectLst>
                <a:glow rad="101600">
                  <a:schemeClr val="accent4">
                    <a:satMod val="175000"/>
                    <a:alpha val="40000"/>
                  </a:schemeClr>
                </a:glow>
              </a:effectLst>
            </a:endParaRPr>
          </a:p>
        </p:txBody>
      </p:sp>
      <p:sp>
        <p:nvSpPr>
          <p:cNvPr id="6" name="TextBox 5"/>
          <p:cNvSpPr txBox="1"/>
          <p:nvPr/>
        </p:nvSpPr>
        <p:spPr>
          <a:xfrm>
            <a:off x="8266390" y="2914870"/>
            <a:ext cx="2854037" cy="1477328"/>
          </a:xfrm>
          <a:prstGeom prst="rect">
            <a:avLst/>
          </a:prstGeom>
          <a:noFill/>
        </p:spPr>
        <p:txBody>
          <a:bodyPr wrap="square" rtlCol="0">
            <a:spAutoFit/>
          </a:bodyPr>
          <a:lstStyle/>
          <a:p>
            <a:endParaRPr lang="en-GB" dirty="0" smtClean="0"/>
          </a:p>
          <a:p>
            <a:endParaRPr lang="en-GB" dirty="0"/>
          </a:p>
          <a:p>
            <a:endParaRPr lang="en-GB" dirty="0" smtClean="0"/>
          </a:p>
          <a:p>
            <a:r>
              <a:rPr lang="en-GB" dirty="0" smtClean="0"/>
              <a:t>Picture of young person here</a:t>
            </a:r>
            <a:endParaRPr lang="en-GB" dirty="0"/>
          </a:p>
        </p:txBody>
      </p:sp>
      <p:pic>
        <p:nvPicPr>
          <p:cNvPr id="10" name="Picture 9"/>
          <p:cNvPicPr/>
          <p:nvPr/>
        </p:nvPicPr>
        <p:blipFill rotWithShape="1">
          <a:blip r:embed="rId2" cstate="print">
            <a:extLst>
              <a:ext uri="{28A0092B-C50C-407E-A947-70E740481C1C}">
                <a14:useLocalDpi xmlns:a14="http://schemas.microsoft.com/office/drawing/2010/main" val="0"/>
              </a:ext>
            </a:extLst>
          </a:blip>
          <a:srcRect r="20229"/>
          <a:stretch/>
        </p:blipFill>
        <p:spPr>
          <a:xfrm>
            <a:off x="156755" y="1075746"/>
            <a:ext cx="2808514" cy="3835888"/>
          </a:xfrm>
          <a:prstGeom prst="rect">
            <a:avLst/>
          </a:prstGeom>
          <a:ln>
            <a:solidFill>
              <a:schemeClr val="tx1"/>
            </a:solidFill>
          </a:ln>
        </p:spPr>
      </p:pic>
      <p:pic>
        <p:nvPicPr>
          <p:cNvPr id="11" name="Picture 10"/>
          <p:cNvPicPr/>
          <p:nvPr/>
        </p:nvPicPr>
        <p:blipFill>
          <a:blip r:embed="rId3" cstate="print">
            <a:extLst>
              <a:ext uri="{28A0092B-C50C-407E-A947-70E740481C1C}">
                <a14:useLocalDpi xmlns:a14="http://schemas.microsoft.com/office/drawing/2010/main" val="0"/>
              </a:ext>
            </a:extLst>
          </a:blip>
          <a:stretch>
            <a:fillRect/>
          </a:stretch>
        </p:blipFill>
        <p:spPr>
          <a:xfrm>
            <a:off x="3071670" y="1075745"/>
            <a:ext cx="3047598" cy="3835888"/>
          </a:xfrm>
          <a:prstGeom prst="rect">
            <a:avLst/>
          </a:prstGeom>
          <a:ln w="12700">
            <a:solidFill>
              <a:schemeClr val="tx1"/>
            </a:solidFill>
          </a:ln>
        </p:spPr>
      </p:pic>
      <p:sp>
        <p:nvSpPr>
          <p:cNvPr id="2" name="TextBox 1"/>
          <p:cNvSpPr txBox="1"/>
          <p:nvPr/>
        </p:nvSpPr>
        <p:spPr>
          <a:xfrm>
            <a:off x="496389" y="122830"/>
            <a:ext cx="5473337" cy="523220"/>
          </a:xfrm>
          <a:prstGeom prst="rect">
            <a:avLst/>
          </a:prstGeom>
          <a:noFill/>
        </p:spPr>
        <p:txBody>
          <a:bodyPr wrap="square" rtlCol="0">
            <a:spAutoFit/>
          </a:bodyPr>
          <a:lstStyle/>
          <a:p>
            <a:pPr algn="ctr"/>
            <a:r>
              <a:rPr lang="en-GB" sz="2800" dirty="0" smtClean="0">
                <a:latin typeface="Tahoma" panose="020B0604030504040204" pitchFamily="34" charset="0"/>
                <a:ea typeface="Tahoma" panose="020B0604030504040204" pitchFamily="34" charset="0"/>
                <a:cs typeface="Tahoma" panose="020B0604030504040204" pitchFamily="34" charset="0"/>
              </a:rPr>
              <a:t>Ways to calm your system</a:t>
            </a:r>
            <a:endParaRPr lang="en-GB" sz="2800" dirty="0">
              <a:latin typeface="Tahoma" panose="020B0604030504040204" pitchFamily="34" charset="0"/>
              <a:ea typeface="Tahoma" panose="020B0604030504040204" pitchFamily="34" charset="0"/>
              <a:cs typeface="Tahoma" panose="020B0604030504040204" pitchFamily="34" charset="0"/>
            </a:endParaRPr>
          </a:p>
        </p:txBody>
      </p:sp>
      <p:sp>
        <p:nvSpPr>
          <p:cNvPr id="12" name="TextBox 11"/>
          <p:cNvSpPr txBox="1"/>
          <p:nvPr/>
        </p:nvSpPr>
        <p:spPr>
          <a:xfrm>
            <a:off x="5033498" y="2392296"/>
            <a:ext cx="776942" cy="215444"/>
          </a:xfrm>
          <a:prstGeom prst="rect">
            <a:avLst/>
          </a:prstGeom>
          <a:solidFill>
            <a:schemeClr val="bg1"/>
          </a:solidFill>
        </p:spPr>
        <p:txBody>
          <a:bodyPr wrap="square" rtlCol="0">
            <a:spAutoFit/>
          </a:bodyPr>
          <a:lstStyle/>
          <a:p>
            <a:r>
              <a:rPr lang="en-GB" sz="800" dirty="0" smtClean="0">
                <a:latin typeface="Tahoma" panose="020B0604030504040204" pitchFamily="34" charset="0"/>
                <a:ea typeface="Tahoma" panose="020B0604030504040204" pitchFamily="34" charset="0"/>
                <a:cs typeface="Tahoma" panose="020B0604030504040204" pitchFamily="34" charset="0"/>
              </a:rPr>
              <a:t>Breathe out</a:t>
            </a:r>
            <a:endParaRPr lang="en-GB" sz="800" dirty="0">
              <a:latin typeface="Tahoma" panose="020B0604030504040204" pitchFamily="34" charset="0"/>
              <a:ea typeface="Tahoma" panose="020B0604030504040204" pitchFamily="34" charset="0"/>
              <a:cs typeface="Tahoma" panose="020B0604030504040204" pitchFamily="34" charset="0"/>
            </a:endParaRPr>
          </a:p>
        </p:txBody>
      </p:sp>
      <p:sp>
        <p:nvSpPr>
          <p:cNvPr id="13" name="TextBox 12"/>
          <p:cNvSpPr txBox="1"/>
          <p:nvPr/>
        </p:nvSpPr>
        <p:spPr>
          <a:xfrm>
            <a:off x="3461136" y="2404249"/>
            <a:ext cx="776942" cy="215444"/>
          </a:xfrm>
          <a:prstGeom prst="rect">
            <a:avLst/>
          </a:prstGeom>
          <a:solidFill>
            <a:schemeClr val="bg1"/>
          </a:solidFill>
        </p:spPr>
        <p:txBody>
          <a:bodyPr wrap="square" rtlCol="0">
            <a:spAutoFit/>
          </a:bodyPr>
          <a:lstStyle/>
          <a:p>
            <a:r>
              <a:rPr lang="en-GB" sz="800" dirty="0" smtClean="0">
                <a:latin typeface="Tahoma" panose="020B0604030504040204" pitchFamily="34" charset="0"/>
                <a:ea typeface="Tahoma" panose="020B0604030504040204" pitchFamily="34" charset="0"/>
                <a:cs typeface="Tahoma" panose="020B0604030504040204" pitchFamily="34" charset="0"/>
              </a:rPr>
              <a:t>Breathe in</a:t>
            </a:r>
            <a:endParaRPr lang="en-GB" sz="800" dirty="0">
              <a:latin typeface="Tahoma" panose="020B0604030504040204" pitchFamily="34" charset="0"/>
              <a:ea typeface="Tahoma" panose="020B0604030504040204" pitchFamily="34" charset="0"/>
              <a:cs typeface="Tahoma" panose="020B0604030504040204" pitchFamily="34" charset="0"/>
            </a:endParaRPr>
          </a:p>
        </p:txBody>
      </p:sp>
      <p:sp>
        <p:nvSpPr>
          <p:cNvPr id="14" name="TextBox 13"/>
          <p:cNvSpPr txBox="1"/>
          <p:nvPr/>
        </p:nvSpPr>
        <p:spPr>
          <a:xfrm rot="1994834">
            <a:off x="3235265" y="2885967"/>
            <a:ext cx="776942" cy="215444"/>
          </a:xfrm>
          <a:prstGeom prst="rect">
            <a:avLst/>
          </a:prstGeom>
          <a:solidFill>
            <a:schemeClr val="bg1"/>
          </a:solidFill>
        </p:spPr>
        <p:txBody>
          <a:bodyPr wrap="square" rtlCol="0">
            <a:spAutoFit/>
          </a:bodyPr>
          <a:lstStyle/>
          <a:p>
            <a:r>
              <a:rPr lang="en-GB" sz="800" dirty="0" smtClean="0">
                <a:latin typeface="Tahoma" panose="020B0604030504040204" pitchFamily="34" charset="0"/>
                <a:ea typeface="Tahoma" panose="020B0604030504040204" pitchFamily="34" charset="0"/>
                <a:cs typeface="Tahoma" panose="020B0604030504040204" pitchFamily="34" charset="0"/>
              </a:rPr>
              <a:t>Breathe out</a:t>
            </a:r>
            <a:endParaRPr lang="en-GB" sz="800" dirty="0">
              <a:latin typeface="Tahoma" panose="020B0604030504040204" pitchFamily="34" charset="0"/>
              <a:ea typeface="Tahoma" panose="020B0604030504040204" pitchFamily="34" charset="0"/>
              <a:cs typeface="Tahoma" panose="020B0604030504040204" pitchFamily="34" charset="0"/>
            </a:endParaRPr>
          </a:p>
        </p:txBody>
      </p:sp>
      <p:sp>
        <p:nvSpPr>
          <p:cNvPr id="15" name="TextBox 14"/>
          <p:cNvSpPr txBox="1"/>
          <p:nvPr/>
        </p:nvSpPr>
        <p:spPr>
          <a:xfrm rot="4283693">
            <a:off x="5033497" y="3464101"/>
            <a:ext cx="776942" cy="215444"/>
          </a:xfrm>
          <a:prstGeom prst="rect">
            <a:avLst/>
          </a:prstGeom>
          <a:solidFill>
            <a:schemeClr val="bg1"/>
          </a:solidFill>
        </p:spPr>
        <p:txBody>
          <a:bodyPr wrap="square" rtlCol="0">
            <a:spAutoFit/>
          </a:bodyPr>
          <a:lstStyle/>
          <a:p>
            <a:r>
              <a:rPr lang="en-GB" sz="800" dirty="0" smtClean="0">
                <a:latin typeface="Tahoma" panose="020B0604030504040204" pitchFamily="34" charset="0"/>
                <a:ea typeface="Tahoma" panose="020B0604030504040204" pitchFamily="34" charset="0"/>
                <a:cs typeface="Tahoma" panose="020B0604030504040204" pitchFamily="34" charset="0"/>
              </a:rPr>
              <a:t>Breathe out</a:t>
            </a:r>
            <a:endParaRPr lang="en-GB" sz="800" dirty="0">
              <a:latin typeface="Tahoma" panose="020B0604030504040204" pitchFamily="34" charset="0"/>
              <a:ea typeface="Tahoma" panose="020B0604030504040204" pitchFamily="34" charset="0"/>
              <a:cs typeface="Tahoma" panose="020B0604030504040204" pitchFamily="34" charset="0"/>
            </a:endParaRPr>
          </a:p>
        </p:txBody>
      </p:sp>
      <p:sp>
        <p:nvSpPr>
          <p:cNvPr id="16" name="TextBox 15"/>
          <p:cNvSpPr txBox="1"/>
          <p:nvPr/>
        </p:nvSpPr>
        <p:spPr>
          <a:xfrm rot="17446530">
            <a:off x="3444959" y="3606056"/>
            <a:ext cx="776942" cy="215444"/>
          </a:xfrm>
          <a:prstGeom prst="rect">
            <a:avLst/>
          </a:prstGeom>
          <a:solidFill>
            <a:schemeClr val="bg1"/>
          </a:solidFill>
        </p:spPr>
        <p:txBody>
          <a:bodyPr wrap="square" rtlCol="0">
            <a:spAutoFit/>
          </a:bodyPr>
          <a:lstStyle/>
          <a:p>
            <a:r>
              <a:rPr lang="en-GB" sz="800" dirty="0" smtClean="0">
                <a:latin typeface="Tahoma" panose="020B0604030504040204" pitchFamily="34" charset="0"/>
                <a:ea typeface="Tahoma" panose="020B0604030504040204" pitchFamily="34" charset="0"/>
                <a:cs typeface="Tahoma" panose="020B0604030504040204" pitchFamily="34" charset="0"/>
              </a:rPr>
              <a:t>Breathe in</a:t>
            </a:r>
            <a:endParaRPr lang="en-GB" sz="800" dirty="0">
              <a:latin typeface="Tahoma" panose="020B0604030504040204" pitchFamily="34" charset="0"/>
              <a:ea typeface="Tahoma" panose="020B0604030504040204" pitchFamily="34" charset="0"/>
              <a:cs typeface="Tahoma" panose="020B0604030504040204" pitchFamily="34" charset="0"/>
            </a:endParaRPr>
          </a:p>
        </p:txBody>
      </p:sp>
      <p:sp>
        <p:nvSpPr>
          <p:cNvPr id="17" name="TextBox 16"/>
          <p:cNvSpPr txBox="1"/>
          <p:nvPr/>
        </p:nvSpPr>
        <p:spPr>
          <a:xfrm rot="2087341">
            <a:off x="4563121" y="3803432"/>
            <a:ext cx="776942" cy="215444"/>
          </a:xfrm>
          <a:prstGeom prst="rect">
            <a:avLst/>
          </a:prstGeom>
          <a:solidFill>
            <a:schemeClr val="bg1"/>
          </a:solidFill>
        </p:spPr>
        <p:txBody>
          <a:bodyPr wrap="square" rtlCol="0">
            <a:spAutoFit/>
          </a:bodyPr>
          <a:lstStyle/>
          <a:p>
            <a:r>
              <a:rPr lang="en-GB" sz="800" dirty="0" smtClean="0">
                <a:latin typeface="Tahoma" panose="020B0604030504040204" pitchFamily="34" charset="0"/>
                <a:ea typeface="Tahoma" panose="020B0604030504040204" pitchFamily="34" charset="0"/>
                <a:cs typeface="Tahoma" panose="020B0604030504040204" pitchFamily="34" charset="0"/>
              </a:rPr>
              <a:t>Breathe in</a:t>
            </a:r>
            <a:endParaRPr lang="en-GB" sz="800" dirty="0">
              <a:latin typeface="Tahoma" panose="020B0604030504040204" pitchFamily="34" charset="0"/>
              <a:ea typeface="Tahoma" panose="020B0604030504040204" pitchFamily="34" charset="0"/>
              <a:cs typeface="Tahoma" panose="020B0604030504040204" pitchFamily="34" charset="0"/>
            </a:endParaRPr>
          </a:p>
        </p:txBody>
      </p:sp>
      <p:sp>
        <p:nvSpPr>
          <p:cNvPr id="18" name="TextBox 17"/>
          <p:cNvSpPr txBox="1"/>
          <p:nvPr/>
        </p:nvSpPr>
        <p:spPr>
          <a:xfrm rot="8799032">
            <a:off x="3939653" y="3810000"/>
            <a:ext cx="776942" cy="215444"/>
          </a:xfrm>
          <a:prstGeom prst="rect">
            <a:avLst/>
          </a:prstGeom>
          <a:solidFill>
            <a:schemeClr val="bg1"/>
          </a:solidFill>
        </p:spPr>
        <p:txBody>
          <a:bodyPr wrap="square" rtlCol="0">
            <a:spAutoFit/>
          </a:bodyPr>
          <a:lstStyle/>
          <a:p>
            <a:r>
              <a:rPr lang="en-GB" sz="800" dirty="0" smtClean="0">
                <a:latin typeface="Tahoma" panose="020B0604030504040204" pitchFamily="34" charset="0"/>
                <a:ea typeface="Tahoma" panose="020B0604030504040204" pitchFamily="34" charset="0"/>
                <a:cs typeface="Tahoma" panose="020B0604030504040204" pitchFamily="34" charset="0"/>
              </a:rPr>
              <a:t>Breathe out</a:t>
            </a:r>
            <a:endParaRPr lang="en-GB" sz="800" dirty="0">
              <a:latin typeface="Tahoma" panose="020B0604030504040204" pitchFamily="34" charset="0"/>
              <a:ea typeface="Tahoma" panose="020B0604030504040204" pitchFamily="34" charset="0"/>
              <a:cs typeface="Tahoma" panose="020B0604030504040204" pitchFamily="34" charset="0"/>
            </a:endParaRPr>
          </a:p>
        </p:txBody>
      </p:sp>
      <p:sp>
        <p:nvSpPr>
          <p:cNvPr id="19" name="TextBox 18"/>
          <p:cNvSpPr txBox="1"/>
          <p:nvPr/>
        </p:nvSpPr>
        <p:spPr>
          <a:xfrm rot="4291542">
            <a:off x="4523199" y="1941830"/>
            <a:ext cx="776942" cy="215444"/>
          </a:xfrm>
          <a:prstGeom prst="rect">
            <a:avLst/>
          </a:prstGeom>
          <a:solidFill>
            <a:schemeClr val="bg1"/>
          </a:solidFill>
        </p:spPr>
        <p:txBody>
          <a:bodyPr wrap="square" rtlCol="0">
            <a:spAutoFit/>
          </a:bodyPr>
          <a:lstStyle/>
          <a:p>
            <a:r>
              <a:rPr lang="en-GB" sz="800" dirty="0" smtClean="0">
                <a:latin typeface="Tahoma" panose="020B0604030504040204" pitchFamily="34" charset="0"/>
                <a:ea typeface="Tahoma" panose="020B0604030504040204" pitchFamily="34" charset="0"/>
                <a:cs typeface="Tahoma" panose="020B0604030504040204" pitchFamily="34" charset="0"/>
              </a:rPr>
              <a:t>Breathe in</a:t>
            </a:r>
            <a:endParaRPr lang="en-GB" sz="800" dirty="0">
              <a:latin typeface="Tahoma" panose="020B0604030504040204" pitchFamily="34" charset="0"/>
              <a:ea typeface="Tahoma" panose="020B0604030504040204" pitchFamily="34" charset="0"/>
              <a:cs typeface="Tahoma" panose="020B0604030504040204" pitchFamily="34" charset="0"/>
            </a:endParaRPr>
          </a:p>
        </p:txBody>
      </p:sp>
      <p:sp>
        <p:nvSpPr>
          <p:cNvPr id="20" name="TextBox 19"/>
          <p:cNvSpPr txBox="1"/>
          <p:nvPr/>
        </p:nvSpPr>
        <p:spPr>
          <a:xfrm rot="8648775">
            <a:off x="5308280" y="2890289"/>
            <a:ext cx="724018" cy="215444"/>
          </a:xfrm>
          <a:prstGeom prst="rect">
            <a:avLst/>
          </a:prstGeom>
          <a:solidFill>
            <a:schemeClr val="bg1"/>
          </a:solidFill>
        </p:spPr>
        <p:txBody>
          <a:bodyPr wrap="square" rtlCol="0">
            <a:spAutoFit/>
          </a:bodyPr>
          <a:lstStyle/>
          <a:p>
            <a:r>
              <a:rPr lang="en-GB" sz="800" dirty="0" smtClean="0">
                <a:latin typeface="Tahoma" panose="020B0604030504040204" pitchFamily="34" charset="0"/>
                <a:ea typeface="Tahoma" panose="020B0604030504040204" pitchFamily="34" charset="0"/>
                <a:cs typeface="Tahoma" panose="020B0604030504040204" pitchFamily="34" charset="0"/>
              </a:rPr>
              <a:t>Breathe in</a:t>
            </a:r>
            <a:endParaRPr lang="en-GB" sz="800" dirty="0">
              <a:latin typeface="Tahoma" panose="020B0604030504040204" pitchFamily="34" charset="0"/>
              <a:ea typeface="Tahoma" panose="020B0604030504040204" pitchFamily="34" charset="0"/>
              <a:cs typeface="Tahoma" panose="020B0604030504040204" pitchFamily="34" charset="0"/>
            </a:endParaRPr>
          </a:p>
        </p:txBody>
      </p:sp>
      <p:sp>
        <p:nvSpPr>
          <p:cNvPr id="21" name="TextBox 20"/>
          <p:cNvSpPr txBox="1"/>
          <p:nvPr/>
        </p:nvSpPr>
        <p:spPr>
          <a:xfrm rot="17355781">
            <a:off x="3961165" y="2006124"/>
            <a:ext cx="776942" cy="215444"/>
          </a:xfrm>
          <a:prstGeom prst="rect">
            <a:avLst/>
          </a:prstGeom>
          <a:solidFill>
            <a:schemeClr val="bg1"/>
          </a:solidFill>
        </p:spPr>
        <p:txBody>
          <a:bodyPr wrap="square" rtlCol="0">
            <a:spAutoFit/>
          </a:bodyPr>
          <a:lstStyle/>
          <a:p>
            <a:r>
              <a:rPr lang="en-GB" sz="800" dirty="0" smtClean="0">
                <a:latin typeface="Tahoma" panose="020B0604030504040204" pitchFamily="34" charset="0"/>
                <a:ea typeface="Tahoma" panose="020B0604030504040204" pitchFamily="34" charset="0"/>
                <a:cs typeface="Tahoma" panose="020B0604030504040204" pitchFamily="34" charset="0"/>
              </a:rPr>
              <a:t>Breathe out</a:t>
            </a:r>
            <a:endParaRPr lang="en-GB" sz="800" dirty="0">
              <a:latin typeface="Tahoma" panose="020B0604030504040204" pitchFamily="34" charset="0"/>
              <a:ea typeface="Tahoma" panose="020B0604030504040204" pitchFamily="34" charset="0"/>
              <a:cs typeface="Tahoma" panose="020B0604030504040204" pitchFamily="34" charset="0"/>
            </a:endParaRPr>
          </a:p>
        </p:txBody>
      </p:sp>
      <p:sp>
        <p:nvSpPr>
          <p:cNvPr id="22" name="TextBox 21"/>
          <p:cNvSpPr txBox="1"/>
          <p:nvPr/>
        </p:nvSpPr>
        <p:spPr>
          <a:xfrm>
            <a:off x="3131962" y="4276183"/>
            <a:ext cx="2837764" cy="615553"/>
          </a:xfrm>
          <a:prstGeom prst="rect">
            <a:avLst/>
          </a:prstGeom>
          <a:solidFill>
            <a:schemeClr val="bg1"/>
          </a:solidFill>
        </p:spPr>
        <p:txBody>
          <a:bodyPr wrap="square" rtlCol="0">
            <a:spAutoFit/>
          </a:bodyPr>
          <a:lstStyle/>
          <a:p>
            <a:r>
              <a:rPr lang="en-GB" sz="850" dirty="0" smtClean="0"/>
              <a:t>Get your finger ready to trace around the star. Place it on any of the breathe in places. Breathe in and then hold your breath and count to three, then breathe out. Keep going until you have been around the star.</a:t>
            </a:r>
            <a:endParaRPr lang="en-GB" sz="850" dirty="0"/>
          </a:p>
        </p:txBody>
      </p:sp>
      <p:sp>
        <p:nvSpPr>
          <p:cNvPr id="23" name="TextBox 22"/>
          <p:cNvSpPr txBox="1"/>
          <p:nvPr/>
        </p:nvSpPr>
        <p:spPr>
          <a:xfrm>
            <a:off x="156755" y="5163671"/>
            <a:ext cx="5962513" cy="646331"/>
          </a:xfrm>
          <a:prstGeom prst="rect">
            <a:avLst/>
          </a:prstGeom>
          <a:noFill/>
        </p:spPr>
        <p:txBody>
          <a:bodyPr wrap="square" rtlCol="0">
            <a:spAutoFit/>
          </a:bodyPr>
          <a:lstStyle/>
          <a:p>
            <a:r>
              <a:rPr lang="en-GB" sz="1200" dirty="0" smtClean="0"/>
              <a:t>We are all different and so we have to find the best way for each person to calm their system. Doodling can help as well as a walk to the loo to get a drink of water. What is the best way for you?</a:t>
            </a:r>
            <a:endParaRPr lang="en-GB" sz="1200" dirty="0"/>
          </a:p>
        </p:txBody>
      </p:sp>
    </p:spTree>
    <p:extLst>
      <p:ext uri="{BB962C8B-B14F-4D97-AF65-F5344CB8AC3E}">
        <p14:creationId xmlns:p14="http://schemas.microsoft.com/office/powerpoint/2010/main" val="24723126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2" descr="Related image"/>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aphicFrame>
        <p:nvGraphicFramePr>
          <p:cNvPr id="19" name="Table 18"/>
          <p:cNvGraphicFramePr>
            <a:graphicFrameLocks noGrp="1"/>
          </p:cNvGraphicFramePr>
          <p:nvPr>
            <p:extLst>
              <p:ext uri="{D42A27DB-BD31-4B8C-83A1-F6EECF244321}">
                <p14:modId xmlns:p14="http://schemas.microsoft.com/office/powerpoint/2010/main" val="2796393433"/>
              </p:ext>
            </p:extLst>
          </p:nvPr>
        </p:nvGraphicFramePr>
        <p:xfrm>
          <a:off x="6660107" y="160337"/>
          <a:ext cx="5322626" cy="6319743"/>
        </p:xfrm>
        <a:graphic>
          <a:graphicData uri="http://schemas.openxmlformats.org/drawingml/2006/table">
            <a:tbl>
              <a:tblPr firstRow="1" bandRow="1">
                <a:tableStyleId>{BC89EF96-8CEA-46FF-86C4-4CE0E7609802}</a:tableStyleId>
              </a:tblPr>
              <a:tblGrid>
                <a:gridCol w="992942">
                  <a:extLst>
                    <a:ext uri="{9D8B030D-6E8A-4147-A177-3AD203B41FA5}">
                      <a16:colId xmlns:a16="http://schemas.microsoft.com/office/drawing/2014/main" val="986533028"/>
                    </a:ext>
                  </a:extLst>
                </a:gridCol>
                <a:gridCol w="4329684">
                  <a:extLst>
                    <a:ext uri="{9D8B030D-6E8A-4147-A177-3AD203B41FA5}">
                      <a16:colId xmlns:a16="http://schemas.microsoft.com/office/drawing/2014/main" val="3385273598"/>
                    </a:ext>
                  </a:extLst>
                </a:gridCol>
              </a:tblGrid>
              <a:tr h="642036">
                <a:tc>
                  <a:txBody>
                    <a:bodyPr/>
                    <a:lstStyle/>
                    <a:p>
                      <a:r>
                        <a:rPr lang="en-GB" dirty="0" smtClean="0"/>
                        <a:t>Date</a:t>
                      </a:r>
                      <a:endParaRPr lang="en-US" dirty="0"/>
                    </a:p>
                  </a:txBody>
                  <a:tcPr/>
                </a:tc>
                <a:tc>
                  <a:txBody>
                    <a:bodyPr/>
                    <a:lstStyle/>
                    <a:p>
                      <a:r>
                        <a:rPr lang="en-GB" dirty="0" smtClean="0"/>
                        <a:t>Parents</a:t>
                      </a:r>
                      <a:r>
                        <a:rPr lang="en-GB" baseline="0" dirty="0" smtClean="0"/>
                        <a:t> c</a:t>
                      </a:r>
                      <a:r>
                        <a:rPr lang="en-GB" dirty="0" smtClean="0"/>
                        <a:t>omment</a:t>
                      </a:r>
                      <a:endParaRPr lang="en-US" dirty="0"/>
                    </a:p>
                  </a:txBody>
                  <a:tcPr/>
                </a:tc>
                <a:extLst>
                  <a:ext uri="{0D108BD9-81ED-4DB2-BD59-A6C34878D82A}">
                    <a16:rowId xmlns:a16="http://schemas.microsoft.com/office/drawing/2014/main" val="4021957469"/>
                  </a:ext>
                </a:extLst>
              </a:tr>
              <a:tr h="1892569">
                <a:tc>
                  <a:txBody>
                    <a:bodyPr/>
                    <a:lstStyle/>
                    <a:p>
                      <a:endParaRPr lang="en-US" dirty="0"/>
                    </a:p>
                  </a:txBody>
                  <a:tcPr/>
                </a:tc>
                <a:tc>
                  <a:txBody>
                    <a:bodyPr/>
                    <a:lstStyle/>
                    <a:p>
                      <a:endParaRPr lang="en-US" dirty="0"/>
                    </a:p>
                  </a:txBody>
                  <a:tcPr/>
                </a:tc>
                <a:extLst>
                  <a:ext uri="{0D108BD9-81ED-4DB2-BD59-A6C34878D82A}">
                    <a16:rowId xmlns:a16="http://schemas.microsoft.com/office/drawing/2014/main" val="552523567"/>
                  </a:ext>
                </a:extLst>
              </a:tr>
              <a:tr h="1892569">
                <a:tc>
                  <a:txBody>
                    <a:bodyPr/>
                    <a:lstStyle/>
                    <a:p>
                      <a:endParaRPr lang="en-US" dirty="0"/>
                    </a:p>
                  </a:txBody>
                  <a:tcPr/>
                </a:tc>
                <a:tc>
                  <a:txBody>
                    <a:bodyPr/>
                    <a:lstStyle/>
                    <a:p>
                      <a:endParaRPr lang="en-US" dirty="0"/>
                    </a:p>
                  </a:txBody>
                  <a:tcPr/>
                </a:tc>
                <a:extLst>
                  <a:ext uri="{0D108BD9-81ED-4DB2-BD59-A6C34878D82A}">
                    <a16:rowId xmlns:a16="http://schemas.microsoft.com/office/drawing/2014/main" val="339208524"/>
                  </a:ext>
                </a:extLst>
              </a:tr>
              <a:tr h="1892569">
                <a:tc>
                  <a:txBody>
                    <a:bodyPr/>
                    <a:lstStyle/>
                    <a:p>
                      <a:endParaRPr lang="en-US" dirty="0"/>
                    </a:p>
                  </a:txBody>
                  <a:tcPr/>
                </a:tc>
                <a:tc>
                  <a:txBody>
                    <a:bodyPr/>
                    <a:lstStyle/>
                    <a:p>
                      <a:endParaRPr lang="en-US" dirty="0"/>
                    </a:p>
                  </a:txBody>
                  <a:tcPr/>
                </a:tc>
                <a:extLst>
                  <a:ext uri="{0D108BD9-81ED-4DB2-BD59-A6C34878D82A}">
                    <a16:rowId xmlns:a16="http://schemas.microsoft.com/office/drawing/2014/main" val="785970715"/>
                  </a:ext>
                </a:extLst>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909666480"/>
              </p:ext>
            </p:extLst>
          </p:nvPr>
        </p:nvGraphicFramePr>
        <p:xfrm>
          <a:off x="603068" y="186577"/>
          <a:ext cx="5652860" cy="6293503"/>
        </p:xfrm>
        <a:graphic>
          <a:graphicData uri="http://schemas.openxmlformats.org/drawingml/2006/table">
            <a:tbl>
              <a:tblPr firstRow="1" bandRow="1">
                <a:tableStyleId>{E8B1032C-EA38-4F05-BA0D-38AFFFC7BED3}</a:tableStyleId>
              </a:tblPr>
              <a:tblGrid>
                <a:gridCol w="1054548">
                  <a:extLst>
                    <a:ext uri="{9D8B030D-6E8A-4147-A177-3AD203B41FA5}">
                      <a16:colId xmlns:a16="http://schemas.microsoft.com/office/drawing/2014/main" val="2178074620"/>
                    </a:ext>
                  </a:extLst>
                </a:gridCol>
                <a:gridCol w="4598312">
                  <a:extLst>
                    <a:ext uri="{9D8B030D-6E8A-4147-A177-3AD203B41FA5}">
                      <a16:colId xmlns:a16="http://schemas.microsoft.com/office/drawing/2014/main" val="563767411"/>
                    </a:ext>
                  </a:extLst>
                </a:gridCol>
              </a:tblGrid>
              <a:tr h="639370">
                <a:tc>
                  <a:txBody>
                    <a:bodyPr/>
                    <a:lstStyle/>
                    <a:p>
                      <a:r>
                        <a:rPr lang="en-GB" dirty="0" smtClean="0"/>
                        <a:t>Date</a:t>
                      </a:r>
                      <a:endParaRPr lang="en-US" dirty="0"/>
                    </a:p>
                  </a:txBody>
                  <a:tcPr/>
                </a:tc>
                <a:tc>
                  <a:txBody>
                    <a:bodyPr/>
                    <a:lstStyle/>
                    <a:p>
                      <a:r>
                        <a:rPr lang="en-GB" dirty="0" smtClean="0"/>
                        <a:t>Pupil</a:t>
                      </a:r>
                      <a:r>
                        <a:rPr lang="en-GB" baseline="0" dirty="0" smtClean="0"/>
                        <a:t> c</a:t>
                      </a:r>
                      <a:r>
                        <a:rPr lang="en-GB" dirty="0" smtClean="0"/>
                        <a:t>omment</a:t>
                      </a:r>
                      <a:endParaRPr lang="en-US" dirty="0"/>
                    </a:p>
                  </a:txBody>
                  <a:tcPr/>
                </a:tc>
                <a:extLst>
                  <a:ext uri="{0D108BD9-81ED-4DB2-BD59-A6C34878D82A}">
                    <a16:rowId xmlns:a16="http://schemas.microsoft.com/office/drawing/2014/main" val="2614806175"/>
                  </a:ext>
                </a:extLst>
              </a:tr>
              <a:tr h="1884711">
                <a:tc>
                  <a:txBody>
                    <a:bodyPr/>
                    <a:lstStyle/>
                    <a:p>
                      <a:endParaRPr lang="en-US" dirty="0"/>
                    </a:p>
                  </a:txBody>
                  <a:tcPr/>
                </a:tc>
                <a:tc>
                  <a:txBody>
                    <a:bodyPr/>
                    <a:lstStyle/>
                    <a:p>
                      <a:endParaRPr lang="en-US" dirty="0"/>
                    </a:p>
                  </a:txBody>
                  <a:tcPr/>
                </a:tc>
                <a:extLst>
                  <a:ext uri="{0D108BD9-81ED-4DB2-BD59-A6C34878D82A}">
                    <a16:rowId xmlns:a16="http://schemas.microsoft.com/office/drawing/2014/main" val="637895580"/>
                  </a:ext>
                </a:extLst>
              </a:tr>
              <a:tr h="1884711">
                <a:tc>
                  <a:txBody>
                    <a:bodyPr/>
                    <a:lstStyle/>
                    <a:p>
                      <a:endParaRPr lang="en-US" dirty="0"/>
                    </a:p>
                  </a:txBody>
                  <a:tcPr/>
                </a:tc>
                <a:tc>
                  <a:txBody>
                    <a:bodyPr/>
                    <a:lstStyle/>
                    <a:p>
                      <a:endParaRPr lang="en-US" dirty="0"/>
                    </a:p>
                  </a:txBody>
                  <a:tcPr/>
                </a:tc>
                <a:extLst>
                  <a:ext uri="{0D108BD9-81ED-4DB2-BD59-A6C34878D82A}">
                    <a16:rowId xmlns:a16="http://schemas.microsoft.com/office/drawing/2014/main" val="3678318967"/>
                  </a:ext>
                </a:extLst>
              </a:tr>
              <a:tr h="1884711">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509981047"/>
                  </a:ext>
                </a:extLst>
              </a:tr>
            </a:tbl>
          </a:graphicData>
        </a:graphic>
      </p:graphicFrame>
    </p:spTree>
    <p:extLst>
      <p:ext uri="{BB962C8B-B14F-4D97-AF65-F5344CB8AC3E}">
        <p14:creationId xmlns:p14="http://schemas.microsoft.com/office/powerpoint/2010/main" val="19946197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2" descr="Related image"/>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TextBox 4"/>
          <p:cNvSpPr txBox="1"/>
          <p:nvPr/>
        </p:nvSpPr>
        <p:spPr>
          <a:xfrm>
            <a:off x="155575" y="160338"/>
            <a:ext cx="6140722" cy="1200329"/>
          </a:xfrm>
          <a:prstGeom prst="rect">
            <a:avLst/>
          </a:prstGeom>
          <a:noFill/>
        </p:spPr>
        <p:txBody>
          <a:bodyPr wrap="square" rtlCol="0">
            <a:spAutoFit/>
          </a:bodyPr>
          <a:lstStyle/>
          <a:p>
            <a:pPr algn="ctr"/>
            <a:r>
              <a:rPr lang="en-GB" sz="3600" dirty="0" smtClean="0">
                <a:solidFill>
                  <a:srgbClr val="0066FF"/>
                </a:solidFill>
                <a:latin typeface="Arial Black" panose="020B0A04020102020204" pitchFamily="34" charset="0"/>
              </a:rPr>
              <a:t>Important things to know about me. </a:t>
            </a:r>
            <a:endParaRPr lang="en-US" sz="3600" dirty="0">
              <a:solidFill>
                <a:srgbClr val="0066FF"/>
              </a:solidFill>
              <a:latin typeface="Arial Black" panose="020B0A04020102020204" pitchFamily="34" charset="0"/>
            </a:endParaRPr>
          </a:p>
        </p:txBody>
      </p:sp>
      <p:sp>
        <p:nvSpPr>
          <p:cNvPr id="12" name="Rectangle 11"/>
          <p:cNvSpPr/>
          <p:nvPr/>
        </p:nvSpPr>
        <p:spPr>
          <a:xfrm>
            <a:off x="6428096" y="122830"/>
            <a:ext cx="5636525" cy="660551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6923963" y="559558"/>
            <a:ext cx="4717577" cy="580029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p:cNvSpPr txBox="1"/>
          <p:nvPr/>
        </p:nvSpPr>
        <p:spPr>
          <a:xfrm>
            <a:off x="6998268" y="5878286"/>
            <a:ext cx="4523172" cy="369332"/>
          </a:xfrm>
          <a:prstGeom prst="rect">
            <a:avLst/>
          </a:prstGeom>
          <a:noFill/>
        </p:spPr>
        <p:txBody>
          <a:bodyPr wrap="square" rtlCol="0">
            <a:spAutoFit/>
          </a:bodyPr>
          <a:lstStyle/>
          <a:p>
            <a:pPr algn="ctr"/>
            <a:r>
              <a:rPr lang="en-GB" dirty="0" smtClean="0"/>
              <a:t>This is me  doing something I love.</a:t>
            </a:r>
            <a:endParaRPr lang="en-GB" dirty="0"/>
          </a:p>
        </p:txBody>
      </p:sp>
      <p:sp>
        <p:nvSpPr>
          <p:cNvPr id="14" name="Rounded Rectangle 13"/>
          <p:cNvSpPr/>
          <p:nvPr/>
        </p:nvSpPr>
        <p:spPr>
          <a:xfrm>
            <a:off x="307975" y="1414398"/>
            <a:ext cx="1924334" cy="1736711"/>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ounded Rectangle 14"/>
          <p:cNvSpPr/>
          <p:nvPr/>
        </p:nvSpPr>
        <p:spPr>
          <a:xfrm>
            <a:off x="4371963" y="1401336"/>
            <a:ext cx="1924334" cy="1736711"/>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ounded Rectangle 15"/>
          <p:cNvSpPr/>
          <p:nvPr/>
        </p:nvSpPr>
        <p:spPr>
          <a:xfrm>
            <a:off x="2339969" y="1414399"/>
            <a:ext cx="1924334" cy="1736711"/>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ounded Rectangle 16"/>
          <p:cNvSpPr/>
          <p:nvPr/>
        </p:nvSpPr>
        <p:spPr>
          <a:xfrm>
            <a:off x="307975" y="3204840"/>
            <a:ext cx="1924334" cy="1736711"/>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ounded Rectangle 17"/>
          <p:cNvSpPr/>
          <p:nvPr/>
        </p:nvSpPr>
        <p:spPr>
          <a:xfrm>
            <a:off x="254410" y="4995282"/>
            <a:ext cx="1924334" cy="1736711"/>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ounded Rectangle 19"/>
          <p:cNvSpPr/>
          <p:nvPr/>
        </p:nvSpPr>
        <p:spPr>
          <a:xfrm>
            <a:off x="2339969" y="3204838"/>
            <a:ext cx="1924334" cy="1736711"/>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ounded Rectangle 20"/>
          <p:cNvSpPr/>
          <p:nvPr/>
        </p:nvSpPr>
        <p:spPr>
          <a:xfrm>
            <a:off x="4345963" y="3191307"/>
            <a:ext cx="1924334" cy="1736711"/>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ounded Rectangle 21"/>
          <p:cNvSpPr/>
          <p:nvPr/>
        </p:nvSpPr>
        <p:spPr>
          <a:xfrm>
            <a:off x="4342537" y="4995280"/>
            <a:ext cx="1924334" cy="1736711"/>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ounded Rectangle 22"/>
          <p:cNvSpPr/>
          <p:nvPr/>
        </p:nvSpPr>
        <p:spPr>
          <a:xfrm>
            <a:off x="2310543" y="4995281"/>
            <a:ext cx="1924334" cy="1736711"/>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670919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2" descr="Related image"/>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TextBox 4"/>
          <p:cNvSpPr txBox="1"/>
          <p:nvPr/>
        </p:nvSpPr>
        <p:spPr>
          <a:xfrm>
            <a:off x="155575" y="160337"/>
            <a:ext cx="6346825" cy="1200329"/>
          </a:xfrm>
          <a:prstGeom prst="rect">
            <a:avLst/>
          </a:prstGeom>
          <a:noFill/>
        </p:spPr>
        <p:txBody>
          <a:bodyPr wrap="square" rtlCol="0">
            <a:spAutoFit/>
          </a:bodyPr>
          <a:lstStyle/>
          <a:p>
            <a:pPr algn="ctr"/>
            <a:r>
              <a:rPr lang="en-GB" sz="3600" dirty="0" smtClean="0">
                <a:solidFill>
                  <a:srgbClr val="0066FF"/>
                </a:solidFill>
                <a:latin typeface="Arial Black" panose="020B0A04020102020204" pitchFamily="34" charset="0"/>
              </a:rPr>
              <a:t>People who are important to me.</a:t>
            </a:r>
          </a:p>
        </p:txBody>
      </p:sp>
      <p:sp>
        <p:nvSpPr>
          <p:cNvPr id="7" name="Rounded Rectangle 6"/>
          <p:cNvSpPr/>
          <p:nvPr/>
        </p:nvSpPr>
        <p:spPr>
          <a:xfrm>
            <a:off x="252221" y="1360666"/>
            <a:ext cx="1924334" cy="2283871"/>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ounded Rectangle 11"/>
          <p:cNvSpPr/>
          <p:nvPr/>
        </p:nvSpPr>
        <p:spPr>
          <a:xfrm>
            <a:off x="2384029" y="1360666"/>
            <a:ext cx="1924334" cy="2283871"/>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ounded Rectangle 12"/>
          <p:cNvSpPr/>
          <p:nvPr/>
        </p:nvSpPr>
        <p:spPr>
          <a:xfrm>
            <a:off x="4487838" y="1360666"/>
            <a:ext cx="1924334" cy="2283871"/>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ounded Rectangle 13"/>
          <p:cNvSpPr/>
          <p:nvPr/>
        </p:nvSpPr>
        <p:spPr>
          <a:xfrm>
            <a:off x="252221" y="3955821"/>
            <a:ext cx="1924334" cy="2283871"/>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ounded Rectangle 14"/>
          <p:cNvSpPr/>
          <p:nvPr/>
        </p:nvSpPr>
        <p:spPr>
          <a:xfrm>
            <a:off x="2366820" y="3955820"/>
            <a:ext cx="1924334" cy="2283871"/>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ounded Rectangle 15"/>
          <p:cNvSpPr/>
          <p:nvPr/>
        </p:nvSpPr>
        <p:spPr>
          <a:xfrm>
            <a:off x="4487838" y="3955819"/>
            <a:ext cx="1924334" cy="2283871"/>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6599046" y="160337"/>
            <a:ext cx="5363629" cy="1200329"/>
          </a:xfrm>
          <a:prstGeom prst="rect">
            <a:avLst/>
          </a:prstGeom>
          <a:noFill/>
        </p:spPr>
        <p:txBody>
          <a:bodyPr wrap="square" rtlCol="0">
            <a:spAutoFit/>
          </a:bodyPr>
          <a:lstStyle/>
          <a:p>
            <a:pPr algn="ctr"/>
            <a:r>
              <a:rPr lang="en-GB" sz="3600" dirty="0" smtClean="0">
                <a:solidFill>
                  <a:srgbClr val="0066FF"/>
                </a:solidFill>
                <a:latin typeface="Arial Black" panose="020B0A04020102020204" pitchFamily="34" charset="0"/>
              </a:rPr>
              <a:t>Things I like doing outside of school.</a:t>
            </a:r>
          </a:p>
        </p:txBody>
      </p:sp>
    </p:spTree>
    <p:extLst>
      <p:ext uri="{BB962C8B-B14F-4D97-AF65-F5344CB8AC3E}">
        <p14:creationId xmlns:p14="http://schemas.microsoft.com/office/powerpoint/2010/main" val="6389214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2" descr="Related image"/>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TextBox 4"/>
          <p:cNvSpPr txBox="1"/>
          <p:nvPr/>
        </p:nvSpPr>
        <p:spPr>
          <a:xfrm>
            <a:off x="155575" y="160337"/>
            <a:ext cx="6346825" cy="1200329"/>
          </a:xfrm>
          <a:prstGeom prst="rect">
            <a:avLst/>
          </a:prstGeom>
          <a:noFill/>
        </p:spPr>
        <p:txBody>
          <a:bodyPr wrap="square" rtlCol="0">
            <a:spAutoFit/>
          </a:bodyPr>
          <a:lstStyle/>
          <a:p>
            <a:pPr algn="ctr"/>
            <a:r>
              <a:rPr lang="en-GB" sz="3600" dirty="0" smtClean="0">
                <a:solidFill>
                  <a:srgbClr val="FFC000"/>
                </a:solidFill>
                <a:latin typeface="Arial Black" panose="020B0A04020102020204" pitchFamily="34" charset="0"/>
              </a:rPr>
              <a:t>Things I have achieved at school.</a:t>
            </a:r>
          </a:p>
        </p:txBody>
      </p:sp>
      <p:sp>
        <p:nvSpPr>
          <p:cNvPr id="17" name="TextBox 16"/>
          <p:cNvSpPr txBox="1"/>
          <p:nvPr/>
        </p:nvSpPr>
        <p:spPr>
          <a:xfrm>
            <a:off x="6599046" y="160337"/>
            <a:ext cx="5363629" cy="1200329"/>
          </a:xfrm>
          <a:prstGeom prst="rect">
            <a:avLst/>
          </a:prstGeom>
          <a:noFill/>
        </p:spPr>
        <p:txBody>
          <a:bodyPr wrap="square" rtlCol="0">
            <a:spAutoFit/>
          </a:bodyPr>
          <a:lstStyle/>
          <a:p>
            <a:pPr algn="ctr"/>
            <a:r>
              <a:rPr lang="en-GB" sz="3600" dirty="0" smtClean="0">
                <a:solidFill>
                  <a:srgbClr val="0066FF"/>
                </a:solidFill>
                <a:latin typeface="Arial Black" panose="020B0A04020102020204" pitchFamily="34" charset="0"/>
              </a:rPr>
              <a:t>Things I like doing </a:t>
            </a:r>
            <a:r>
              <a:rPr lang="en-GB" sz="3600" dirty="0" smtClean="0">
                <a:solidFill>
                  <a:srgbClr val="0066FF"/>
                </a:solidFill>
                <a:latin typeface="Arial Black" panose="020B0A04020102020204" pitchFamily="34" charset="0"/>
              </a:rPr>
              <a:t>out</a:t>
            </a:r>
            <a:r>
              <a:rPr lang="en-GB" sz="3600" dirty="0" smtClean="0">
                <a:solidFill>
                  <a:srgbClr val="0066FF"/>
                </a:solidFill>
                <a:latin typeface="Arial Black" panose="020B0A04020102020204" pitchFamily="34" charset="0"/>
              </a:rPr>
              <a:t> </a:t>
            </a:r>
            <a:r>
              <a:rPr lang="en-GB" sz="3600" dirty="0" smtClean="0">
                <a:solidFill>
                  <a:srgbClr val="0066FF"/>
                </a:solidFill>
                <a:latin typeface="Arial Black" panose="020B0A04020102020204" pitchFamily="34" charset="0"/>
              </a:rPr>
              <a:t>of school.</a:t>
            </a:r>
          </a:p>
        </p:txBody>
      </p:sp>
      <p:sp>
        <p:nvSpPr>
          <p:cNvPr id="2" name="6-Point Star 1"/>
          <p:cNvSpPr/>
          <p:nvPr/>
        </p:nvSpPr>
        <p:spPr>
          <a:xfrm>
            <a:off x="155575" y="914401"/>
            <a:ext cx="2090057" cy="2259874"/>
          </a:xfrm>
          <a:prstGeom prst="star6">
            <a:avLst/>
          </a:prstGeom>
          <a:solidFill>
            <a:schemeClr val="bg1"/>
          </a:solid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6-Point Star 18"/>
          <p:cNvSpPr/>
          <p:nvPr/>
        </p:nvSpPr>
        <p:spPr>
          <a:xfrm>
            <a:off x="2245632" y="1360666"/>
            <a:ext cx="2090057" cy="2259874"/>
          </a:xfrm>
          <a:prstGeom prst="star6">
            <a:avLst/>
          </a:prstGeom>
          <a:solidFill>
            <a:schemeClr val="bg1"/>
          </a:solid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6-Point Star 19"/>
          <p:cNvSpPr/>
          <p:nvPr/>
        </p:nvSpPr>
        <p:spPr>
          <a:xfrm>
            <a:off x="4335689" y="914401"/>
            <a:ext cx="2090057" cy="2259874"/>
          </a:xfrm>
          <a:prstGeom prst="star6">
            <a:avLst/>
          </a:prstGeom>
          <a:solidFill>
            <a:schemeClr val="bg1"/>
          </a:solid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6-Point Star 20"/>
          <p:cNvSpPr/>
          <p:nvPr/>
        </p:nvSpPr>
        <p:spPr>
          <a:xfrm>
            <a:off x="155574" y="4374604"/>
            <a:ext cx="2090057" cy="2259874"/>
          </a:xfrm>
          <a:prstGeom prst="star6">
            <a:avLst/>
          </a:prstGeom>
          <a:solidFill>
            <a:schemeClr val="bg1"/>
          </a:solid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6-Point Star 21"/>
          <p:cNvSpPr/>
          <p:nvPr/>
        </p:nvSpPr>
        <p:spPr>
          <a:xfrm>
            <a:off x="4412343" y="4374604"/>
            <a:ext cx="2090057" cy="2259874"/>
          </a:xfrm>
          <a:prstGeom prst="star6">
            <a:avLst/>
          </a:prstGeom>
          <a:solidFill>
            <a:schemeClr val="bg1"/>
          </a:solid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6-Point Star 22"/>
          <p:cNvSpPr/>
          <p:nvPr/>
        </p:nvSpPr>
        <p:spPr>
          <a:xfrm>
            <a:off x="2245631" y="3836127"/>
            <a:ext cx="2090057" cy="2259874"/>
          </a:xfrm>
          <a:prstGeom prst="star6">
            <a:avLst/>
          </a:prstGeom>
          <a:solidFill>
            <a:schemeClr val="bg1"/>
          </a:solid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7821222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2" descr="Related image"/>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TextBox 4"/>
          <p:cNvSpPr txBox="1"/>
          <p:nvPr/>
        </p:nvSpPr>
        <p:spPr>
          <a:xfrm>
            <a:off x="155575" y="160337"/>
            <a:ext cx="6346825" cy="1200329"/>
          </a:xfrm>
          <a:prstGeom prst="rect">
            <a:avLst/>
          </a:prstGeom>
          <a:noFill/>
        </p:spPr>
        <p:txBody>
          <a:bodyPr wrap="square" rtlCol="0">
            <a:spAutoFit/>
          </a:bodyPr>
          <a:lstStyle/>
          <a:p>
            <a:pPr algn="ctr"/>
            <a:r>
              <a:rPr lang="en-GB" sz="3600" dirty="0" smtClean="0">
                <a:solidFill>
                  <a:srgbClr val="00B050"/>
                </a:solidFill>
                <a:latin typeface="Arial Black" panose="020B0A04020102020204" pitchFamily="34" charset="0"/>
              </a:rPr>
              <a:t>Things in school I find easy and enjoy.</a:t>
            </a:r>
          </a:p>
        </p:txBody>
      </p:sp>
      <p:sp>
        <p:nvSpPr>
          <p:cNvPr id="17" name="TextBox 16"/>
          <p:cNvSpPr txBox="1"/>
          <p:nvPr/>
        </p:nvSpPr>
        <p:spPr>
          <a:xfrm>
            <a:off x="6599046" y="160337"/>
            <a:ext cx="5363629" cy="1200329"/>
          </a:xfrm>
          <a:prstGeom prst="rect">
            <a:avLst/>
          </a:prstGeom>
          <a:noFill/>
        </p:spPr>
        <p:txBody>
          <a:bodyPr wrap="square" rtlCol="0">
            <a:spAutoFit/>
          </a:bodyPr>
          <a:lstStyle/>
          <a:p>
            <a:pPr algn="ctr"/>
            <a:r>
              <a:rPr lang="en-GB" sz="3600" dirty="0" smtClean="0">
                <a:solidFill>
                  <a:srgbClr val="0066FF"/>
                </a:solidFill>
                <a:latin typeface="Arial Black" panose="020B0A04020102020204" pitchFamily="34" charset="0"/>
              </a:rPr>
              <a:t>Things in school I find difficult.</a:t>
            </a:r>
          </a:p>
        </p:txBody>
      </p:sp>
      <p:pic>
        <p:nvPicPr>
          <p:cNvPr id="1026" name="Picture 2" descr="Premium Vector | Party shark character cartoon underwater ocean animal  isolated on white backgroun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238206" y="4384920"/>
            <a:ext cx="1264194" cy="247308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Scared fish fish decals, decal sticker #6312"/>
          <p:cNvPicPr>
            <a:picLocks noChangeAspect="1" noChangeArrowheads="1"/>
          </p:cNvPicPr>
          <p:nvPr/>
        </p:nvPicPr>
        <p:blipFill rotWithShape="1">
          <a:blip r:embed="rId3">
            <a:extLst>
              <a:ext uri="{28A0092B-C50C-407E-A947-70E740481C1C}">
                <a14:useLocalDpi xmlns:a14="http://schemas.microsoft.com/office/drawing/2010/main" val="0"/>
              </a:ext>
            </a:extLst>
          </a:blip>
          <a:srcRect l="16598" r="12862"/>
          <a:stretch/>
        </p:blipFill>
        <p:spPr bwMode="auto">
          <a:xfrm>
            <a:off x="10948977" y="760501"/>
            <a:ext cx="1110344" cy="15740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735408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2" descr="Related image"/>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TextBox 4"/>
          <p:cNvSpPr txBox="1"/>
          <p:nvPr/>
        </p:nvSpPr>
        <p:spPr>
          <a:xfrm>
            <a:off x="155575" y="5492"/>
            <a:ext cx="6346825" cy="1200329"/>
          </a:xfrm>
          <a:prstGeom prst="rect">
            <a:avLst/>
          </a:prstGeom>
          <a:noFill/>
        </p:spPr>
        <p:txBody>
          <a:bodyPr wrap="square" rtlCol="0">
            <a:spAutoFit/>
          </a:bodyPr>
          <a:lstStyle/>
          <a:p>
            <a:pPr algn="ctr"/>
            <a:r>
              <a:rPr lang="en-GB" sz="3600" dirty="0" smtClean="0">
                <a:solidFill>
                  <a:srgbClr val="00B050"/>
                </a:solidFill>
                <a:latin typeface="Arial Black" panose="020B0A04020102020204" pitchFamily="34" charset="0"/>
              </a:rPr>
              <a:t>Things that help me work well.</a:t>
            </a:r>
          </a:p>
        </p:txBody>
      </p:sp>
      <p:sp>
        <p:nvSpPr>
          <p:cNvPr id="17" name="TextBox 16"/>
          <p:cNvSpPr txBox="1"/>
          <p:nvPr/>
        </p:nvSpPr>
        <p:spPr>
          <a:xfrm>
            <a:off x="6599046" y="33102"/>
            <a:ext cx="5363629" cy="1138773"/>
          </a:xfrm>
          <a:prstGeom prst="rect">
            <a:avLst/>
          </a:prstGeom>
          <a:noFill/>
        </p:spPr>
        <p:txBody>
          <a:bodyPr wrap="square" rtlCol="0">
            <a:spAutoFit/>
          </a:bodyPr>
          <a:lstStyle/>
          <a:p>
            <a:pPr algn="ctr"/>
            <a:r>
              <a:rPr lang="en-GB" sz="3400" dirty="0" smtClean="0">
                <a:solidFill>
                  <a:srgbClr val="0066FF"/>
                </a:solidFill>
                <a:latin typeface="Arial Black" panose="020B0A04020102020204" pitchFamily="34" charset="0"/>
              </a:rPr>
              <a:t>Things that make it difficult to work well.</a:t>
            </a:r>
          </a:p>
        </p:txBody>
      </p:sp>
      <p:pic>
        <p:nvPicPr>
          <p:cNvPr id="2050" name="Picture 2" descr="Angry Fish Images – Browse 30,348 Stock Photos, Vectors, and Video | Adobe  Stock"/>
          <p:cNvPicPr>
            <a:picLocks noChangeAspect="1" noChangeArrowheads="1"/>
          </p:cNvPicPr>
          <p:nvPr/>
        </p:nvPicPr>
        <p:blipFill rotWithShape="1">
          <a:blip r:embed="rId2">
            <a:extLst>
              <a:ext uri="{28A0092B-C50C-407E-A947-70E740481C1C}">
                <a14:useLocalDpi xmlns:a14="http://schemas.microsoft.com/office/drawing/2010/main" val="0"/>
              </a:ext>
            </a:extLst>
          </a:blip>
          <a:srcRect r="9021"/>
          <a:stretch/>
        </p:blipFill>
        <p:spPr bwMode="auto">
          <a:xfrm>
            <a:off x="10632303" y="5205865"/>
            <a:ext cx="1503091" cy="1652135"/>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43,900+ Happy Fish Stock Illustrations, Royalty-Free Vector Graphics &amp; Clip  Art - iStock | Mans snorkeling happy fish"/>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7975" y="1236459"/>
            <a:ext cx="2054756" cy="1356408"/>
          </a:xfrm>
          <a:prstGeom prst="rect">
            <a:avLst/>
          </a:prstGeom>
          <a:noFill/>
          <a:extLst>
            <a:ext uri="{909E8E84-426E-40DD-AFC4-6F175D3DCCD1}">
              <a14:hiddenFill xmlns:a14="http://schemas.microsoft.com/office/drawing/2010/main">
                <a:solidFill>
                  <a:srgbClr val="FFFFFF"/>
                </a:solidFill>
              </a14:hiddenFill>
            </a:ext>
          </a:extLst>
        </p:spPr>
      </p:pic>
      <p:sp>
        <p:nvSpPr>
          <p:cNvPr id="9" name="Rounded Rectangle 8"/>
          <p:cNvSpPr/>
          <p:nvPr/>
        </p:nvSpPr>
        <p:spPr>
          <a:xfrm>
            <a:off x="155575" y="2592867"/>
            <a:ext cx="1924334" cy="1736711"/>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ounded Rectangle 9"/>
          <p:cNvSpPr/>
          <p:nvPr/>
        </p:nvSpPr>
        <p:spPr>
          <a:xfrm>
            <a:off x="2459377" y="1360666"/>
            <a:ext cx="1924334" cy="1736711"/>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p:nvSpPr>
        <p:spPr>
          <a:xfrm>
            <a:off x="4578066" y="2592866"/>
            <a:ext cx="1924334" cy="1736711"/>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ounded Rectangle 11"/>
          <p:cNvSpPr/>
          <p:nvPr/>
        </p:nvSpPr>
        <p:spPr>
          <a:xfrm>
            <a:off x="155575" y="4693423"/>
            <a:ext cx="1924334" cy="1736711"/>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ounded Rectangle 12"/>
          <p:cNvSpPr/>
          <p:nvPr/>
        </p:nvSpPr>
        <p:spPr>
          <a:xfrm>
            <a:off x="4578066" y="4693423"/>
            <a:ext cx="1924334" cy="1736711"/>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ounded Rectangle 13"/>
          <p:cNvSpPr/>
          <p:nvPr/>
        </p:nvSpPr>
        <p:spPr>
          <a:xfrm>
            <a:off x="2459377" y="3825067"/>
            <a:ext cx="1924334" cy="1736711"/>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p:cNvSpPr txBox="1"/>
          <p:nvPr/>
        </p:nvSpPr>
        <p:spPr>
          <a:xfrm>
            <a:off x="4612668" y="1136833"/>
            <a:ext cx="1757420" cy="1338828"/>
          </a:xfrm>
          <a:prstGeom prst="rect">
            <a:avLst/>
          </a:prstGeom>
          <a:noFill/>
        </p:spPr>
        <p:txBody>
          <a:bodyPr wrap="square" rtlCol="0">
            <a:spAutoFit/>
          </a:bodyPr>
          <a:lstStyle/>
          <a:p>
            <a:pPr>
              <a:lnSpc>
                <a:spcPct val="150000"/>
              </a:lnSpc>
            </a:pPr>
            <a:r>
              <a:rPr lang="en-GB" sz="1400" dirty="0" smtClean="0">
                <a:latin typeface="Tahoma" panose="020B0604030504040204" pitchFamily="34" charset="0"/>
                <a:ea typeface="Tahoma" panose="020B0604030504040204" pitchFamily="34" charset="0"/>
                <a:cs typeface="Tahoma" panose="020B0604030504040204" pitchFamily="34" charset="0"/>
              </a:rPr>
              <a:t>Write/draw 6 things that help you work well at school.</a:t>
            </a:r>
          </a:p>
          <a:p>
            <a:pPr>
              <a:lnSpc>
                <a:spcPct val="150000"/>
              </a:lnSpc>
            </a:pPr>
            <a:endParaRPr lang="en-GB" sz="1200" dirty="0">
              <a:latin typeface="Tahoma" panose="020B0604030504040204" pitchFamily="34" charset="0"/>
              <a:ea typeface="Tahoma" panose="020B0604030504040204" pitchFamily="34" charset="0"/>
              <a:cs typeface="Tahoma" panose="020B0604030504040204" pitchFamily="34" charset="0"/>
            </a:endParaRPr>
          </a:p>
        </p:txBody>
      </p:sp>
      <p:sp>
        <p:nvSpPr>
          <p:cNvPr id="4" name="Rectangle 3"/>
          <p:cNvSpPr/>
          <p:nvPr/>
        </p:nvSpPr>
        <p:spPr>
          <a:xfrm>
            <a:off x="2139341" y="5716622"/>
            <a:ext cx="2564405" cy="694742"/>
          </a:xfrm>
          <a:prstGeom prst="rect">
            <a:avLst/>
          </a:prstGeom>
        </p:spPr>
        <p:txBody>
          <a:bodyPr wrap="square">
            <a:spAutoFit/>
          </a:bodyPr>
          <a:lstStyle/>
          <a:p>
            <a:pPr>
              <a:lnSpc>
                <a:spcPct val="150000"/>
              </a:lnSpc>
            </a:pPr>
            <a:r>
              <a:rPr lang="en-GB" sz="1400" dirty="0">
                <a:latin typeface="Tahoma" panose="020B0604030504040204" pitchFamily="34" charset="0"/>
                <a:ea typeface="Tahoma" panose="020B0604030504040204" pitchFamily="34" charset="0"/>
                <a:cs typeface="Tahoma" panose="020B0604030504040204" pitchFamily="34" charset="0"/>
              </a:rPr>
              <a:t>Which adults can help you and how?</a:t>
            </a:r>
          </a:p>
        </p:txBody>
      </p:sp>
      <p:sp>
        <p:nvSpPr>
          <p:cNvPr id="18" name="Rounded Rectangle 17"/>
          <p:cNvSpPr/>
          <p:nvPr/>
        </p:nvSpPr>
        <p:spPr>
          <a:xfrm>
            <a:off x="6695691" y="1431751"/>
            <a:ext cx="1924334" cy="1736711"/>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9997326" y="1425536"/>
            <a:ext cx="1924334" cy="1736711"/>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ounded Rectangle 19"/>
          <p:cNvSpPr/>
          <p:nvPr/>
        </p:nvSpPr>
        <p:spPr>
          <a:xfrm>
            <a:off x="10038341" y="3222963"/>
            <a:ext cx="1924334" cy="1736711"/>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ounded Rectangle 20"/>
          <p:cNvSpPr/>
          <p:nvPr/>
        </p:nvSpPr>
        <p:spPr>
          <a:xfrm>
            <a:off x="6695691" y="3229178"/>
            <a:ext cx="1924334" cy="1736711"/>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ounded Rectangle 21"/>
          <p:cNvSpPr/>
          <p:nvPr/>
        </p:nvSpPr>
        <p:spPr>
          <a:xfrm>
            <a:off x="8318693" y="5020390"/>
            <a:ext cx="1924334" cy="1736711"/>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616717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2" descr="Related image"/>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TextBox 4"/>
          <p:cNvSpPr txBox="1"/>
          <p:nvPr/>
        </p:nvSpPr>
        <p:spPr>
          <a:xfrm>
            <a:off x="155575" y="160337"/>
            <a:ext cx="6346825" cy="1200329"/>
          </a:xfrm>
          <a:prstGeom prst="rect">
            <a:avLst/>
          </a:prstGeom>
          <a:noFill/>
        </p:spPr>
        <p:txBody>
          <a:bodyPr wrap="square" rtlCol="0">
            <a:spAutoFit/>
          </a:bodyPr>
          <a:lstStyle/>
          <a:p>
            <a:pPr algn="ctr"/>
            <a:r>
              <a:rPr lang="en-GB" sz="3600" dirty="0" smtClean="0">
                <a:solidFill>
                  <a:srgbClr val="00B050"/>
                </a:solidFill>
                <a:latin typeface="Arial Black" panose="020B0A04020102020204" pitchFamily="34" charset="0"/>
              </a:rPr>
              <a:t>What my friends say about me.</a:t>
            </a:r>
          </a:p>
        </p:txBody>
      </p:sp>
      <p:sp>
        <p:nvSpPr>
          <p:cNvPr id="17" name="TextBox 16"/>
          <p:cNvSpPr txBox="1"/>
          <p:nvPr/>
        </p:nvSpPr>
        <p:spPr>
          <a:xfrm>
            <a:off x="6599046" y="160337"/>
            <a:ext cx="5363629" cy="1200329"/>
          </a:xfrm>
          <a:prstGeom prst="rect">
            <a:avLst/>
          </a:prstGeom>
          <a:noFill/>
        </p:spPr>
        <p:txBody>
          <a:bodyPr wrap="square" rtlCol="0">
            <a:spAutoFit/>
          </a:bodyPr>
          <a:lstStyle/>
          <a:p>
            <a:pPr algn="ctr"/>
            <a:r>
              <a:rPr lang="en-GB" sz="3600" dirty="0" smtClean="0">
                <a:solidFill>
                  <a:srgbClr val="0066FF"/>
                </a:solidFill>
                <a:latin typeface="Arial Black" panose="020B0A04020102020204" pitchFamily="34" charset="0"/>
              </a:rPr>
              <a:t>What my teachers say about me.</a:t>
            </a:r>
          </a:p>
        </p:txBody>
      </p:sp>
      <p:pic>
        <p:nvPicPr>
          <p:cNvPr id="3074" name="Picture 2" descr="43,900+ Happy Fish Stock Illustrations, Royalty-Free Vector Graphics &amp; Clip  Art - iStock | Mans snorkeling happy fish"/>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5575" y="4864175"/>
            <a:ext cx="2392589" cy="1993825"/>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Blue Fish with Wide Open Mouth clipart. Free download transparent .PNG |  Creazilla"/>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441835" y="5094514"/>
            <a:ext cx="1615176" cy="1615176"/>
          </a:xfrm>
          <a:prstGeom prst="rect">
            <a:avLst/>
          </a:prstGeom>
          <a:noFill/>
          <a:extLst>
            <a:ext uri="{909E8E84-426E-40DD-AFC4-6F175D3DCCD1}">
              <a14:hiddenFill xmlns:a14="http://schemas.microsoft.com/office/drawing/2010/main">
                <a:solidFill>
                  <a:srgbClr val="FFFFFF"/>
                </a:solidFill>
              </a14:hiddenFill>
            </a:ext>
          </a:extLst>
        </p:spPr>
      </p:pic>
      <p:sp>
        <p:nvSpPr>
          <p:cNvPr id="2" name="Cloud Callout 1"/>
          <p:cNvSpPr/>
          <p:nvPr/>
        </p:nvSpPr>
        <p:spPr>
          <a:xfrm flipH="1">
            <a:off x="8908869" y="4297680"/>
            <a:ext cx="1737360" cy="1423851"/>
          </a:xfrm>
          <a:prstGeom prst="cloudCallout">
            <a:avLst/>
          </a:prstGeom>
          <a:solidFill>
            <a:schemeClr val="bg1"/>
          </a:solid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65458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Rectangle 38"/>
          <p:cNvSpPr/>
          <p:nvPr/>
        </p:nvSpPr>
        <p:spPr>
          <a:xfrm>
            <a:off x="2488019" y="6028660"/>
            <a:ext cx="1594883" cy="42530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p:cNvSpPr/>
          <p:nvPr/>
        </p:nvSpPr>
        <p:spPr>
          <a:xfrm>
            <a:off x="3685858" y="5723441"/>
            <a:ext cx="1594883" cy="66914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8680406" y="6028660"/>
            <a:ext cx="1594883" cy="42530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57"/>
          <p:cNvSpPr/>
          <p:nvPr/>
        </p:nvSpPr>
        <p:spPr>
          <a:xfrm>
            <a:off x="9878245" y="5723441"/>
            <a:ext cx="1594883" cy="66914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p:cNvSpPr/>
          <p:nvPr/>
        </p:nvSpPr>
        <p:spPr>
          <a:xfrm>
            <a:off x="177449" y="104503"/>
            <a:ext cx="5636525" cy="660551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p:cNvSpPr/>
          <p:nvPr/>
        </p:nvSpPr>
        <p:spPr>
          <a:xfrm>
            <a:off x="628427" y="489206"/>
            <a:ext cx="4717577" cy="580029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p:cNvSpPr/>
          <p:nvPr/>
        </p:nvSpPr>
        <p:spPr>
          <a:xfrm>
            <a:off x="1279278" y="405220"/>
            <a:ext cx="3327578" cy="923330"/>
          </a:xfrm>
          <a:prstGeom prst="rect">
            <a:avLst/>
          </a:prstGeom>
          <a:noFill/>
          <a:ln>
            <a:noFill/>
          </a:ln>
          <a:effectLst>
            <a:glow rad="101600">
              <a:schemeClr val="accent2">
                <a:satMod val="175000"/>
                <a:alpha val="40000"/>
              </a:schemeClr>
            </a:glow>
          </a:effectLst>
          <a:scene3d>
            <a:camera prst="orthographicFront">
              <a:rot lat="0" lon="0" rev="0"/>
            </a:camera>
            <a:lightRig rig="contrasting" dir="t">
              <a:rot lat="0" lon="0" rev="7800000"/>
            </a:lightRig>
          </a:scene3d>
          <a:sp3d>
            <a:bevelT w="139700" h="139700"/>
          </a:sp3d>
        </p:spPr>
        <p:txBody>
          <a:bodyPr wrap="none" lIns="91440" tIns="45720" rIns="91440" bIns="45720">
            <a:spAutoFit/>
          </a:bodyPr>
          <a:lstStyle/>
          <a:p>
            <a:pPr algn="ctr"/>
            <a:r>
              <a:rPr lang="en-US" sz="5400" b="1" dirty="0" smtClean="0">
                <a:ln w="22225">
                  <a:noFill/>
                  <a:prstDash val="solid"/>
                </a:ln>
                <a:solidFill>
                  <a:srgbClr val="C00000"/>
                </a:solidFill>
                <a:effectLst>
                  <a:glow rad="101600">
                    <a:schemeClr val="accent4">
                      <a:satMod val="175000"/>
                      <a:alpha val="40000"/>
                    </a:schemeClr>
                  </a:glow>
                </a:effectLst>
              </a:rPr>
              <a:t>My</a:t>
            </a:r>
            <a:r>
              <a:rPr lang="en-US" sz="5400" b="1" dirty="0" smtClean="0">
                <a:ln w="22225">
                  <a:noFill/>
                  <a:prstDash val="solid"/>
                </a:ln>
                <a:solidFill>
                  <a:srgbClr val="C00000"/>
                </a:solidFill>
                <a:effectLst>
                  <a:glow rad="101600">
                    <a:schemeClr val="accent2">
                      <a:satMod val="175000"/>
                      <a:alpha val="40000"/>
                    </a:schemeClr>
                  </a:glow>
                </a:effectLst>
              </a:rPr>
              <a:t> </a:t>
            </a:r>
            <a:r>
              <a:rPr lang="en-US" sz="5400" b="1" dirty="0" smtClean="0">
                <a:ln w="22225">
                  <a:noFill/>
                  <a:prstDash val="solid"/>
                </a:ln>
                <a:solidFill>
                  <a:srgbClr val="C00000"/>
                </a:solidFill>
                <a:effectLst>
                  <a:glow rad="101600">
                    <a:schemeClr val="accent4">
                      <a:satMod val="175000"/>
                      <a:alpha val="40000"/>
                    </a:schemeClr>
                  </a:glow>
                </a:effectLst>
              </a:rPr>
              <a:t>Targets</a:t>
            </a:r>
          </a:p>
        </p:txBody>
      </p:sp>
      <p:sp>
        <p:nvSpPr>
          <p:cNvPr id="2" name="Rounded Rectangle 1"/>
          <p:cNvSpPr/>
          <p:nvPr/>
        </p:nvSpPr>
        <p:spPr>
          <a:xfrm>
            <a:off x="702973" y="1391295"/>
            <a:ext cx="4523095" cy="685382"/>
          </a:xfrm>
          <a:prstGeom prst="roundRect">
            <a:avLst/>
          </a:prstGeom>
          <a:solidFill>
            <a:schemeClr val="bg1"/>
          </a:solid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0" name="Rounded Rectangle 59"/>
          <p:cNvSpPr/>
          <p:nvPr/>
        </p:nvSpPr>
        <p:spPr>
          <a:xfrm>
            <a:off x="702973" y="2179759"/>
            <a:ext cx="4523095" cy="685382"/>
          </a:xfrm>
          <a:prstGeom prst="roundRect">
            <a:avLst/>
          </a:prstGeom>
          <a:solidFill>
            <a:schemeClr val="bg1"/>
          </a:solidFill>
          <a:ln w="38100">
            <a:solidFill>
              <a:srgbClr val="FF66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1" name="Rounded Rectangle 60"/>
          <p:cNvSpPr/>
          <p:nvPr/>
        </p:nvSpPr>
        <p:spPr>
          <a:xfrm>
            <a:off x="712729" y="2968223"/>
            <a:ext cx="4523095" cy="685382"/>
          </a:xfrm>
          <a:prstGeom prst="roundRect">
            <a:avLst/>
          </a:prstGeom>
          <a:solidFill>
            <a:schemeClr val="bg1"/>
          </a:solid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2" name="Rounded Rectangle 61"/>
          <p:cNvSpPr/>
          <p:nvPr/>
        </p:nvSpPr>
        <p:spPr>
          <a:xfrm>
            <a:off x="710327" y="3761518"/>
            <a:ext cx="4523095" cy="685382"/>
          </a:xfrm>
          <a:prstGeom prst="roundRect">
            <a:avLst/>
          </a:prstGeom>
          <a:solidFill>
            <a:schemeClr val="bg1"/>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 name="Rounded Rectangle 62"/>
          <p:cNvSpPr/>
          <p:nvPr/>
        </p:nvSpPr>
        <p:spPr>
          <a:xfrm>
            <a:off x="709763" y="4545151"/>
            <a:ext cx="4523095" cy="685382"/>
          </a:xfrm>
          <a:prstGeom prst="roundRect">
            <a:avLst/>
          </a:prstGeom>
          <a:solidFill>
            <a:schemeClr val="bg1"/>
          </a:solid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4" name="Rounded Rectangle 63"/>
          <p:cNvSpPr/>
          <p:nvPr/>
        </p:nvSpPr>
        <p:spPr>
          <a:xfrm>
            <a:off x="709763" y="5343277"/>
            <a:ext cx="4523095" cy="685382"/>
          </a:xfrm>
          <a:prstGeom prst="roundRect">
            <a:avLst/>
          </a:prstGeom>
          <a:solidFill>
            <a:schemeClr val="bg1"/>
          </a:solid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5" name="Rectangle 64"/>
          <p:cNvSpPr/>
          <p:nvPr/>
        </p:nvSpPr>
        <p:spPr>
          <a:xfrm>
            <a:off x="6385112" y="86597"/>
            <a:ext cx="5636525" cy="660551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Rectangle 65"/>
          <p:cNvSpPr/>
          <p:nvPr/>
        </p:nvSpPr>
        <p:spPr>
          <a:xfrm>
            <a:off x="6844585" y="470092"/>
            <a:ext cx="4717577" cy="580029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Rectangle 66"/>
          <p:cNvSpPr/>
          <p:nvPr/>
        </p:nvSpPr>
        <p:spPr>
          <a:xfrm>
            <a:off x="7094172" y="511534"/>
            <a:ext cx="4234813" cy="646331"/>
          </a:xfrm>
          <a:prstGeom prst="rect">
            <a:avLst/>
          </a:prstGeom>
          <a:noFill/>
          <a:ln>
            <a:noFill/>
          </a:ln>
          <a:effectLst>
            <a:glow rad="101600">
              <a:schemeClr val="accent2">
                <a:satMod val="175000"/>
                <a:alpha val="40000"/>
              </a:schemeClr>
            </a:glow>
          </a:effectLst>
          <a:scene3d>
            <a:camera prst="orthographicFront">
              <a:rot lat="0" lon="0" rev="0"/>
            </a:camera>
            <a:lightRig rig="contrasting" dir="t">
              <a:rot lat="0" lon="0" rev="7800000"/>
            </a:lightRig>
          </a:scene3d>
          <a:sp3d>
            <a:bevelT w="139700" h="139700"/>
          </a:sp3d>
        </p:spPr>
        <p:txBody>
          <a:bodyPr wrap="none" lIns="91440" tIns="45720" rIns="91440" bIns="45720">
            <a:spAutoFit/>
          </a:bodyPr>
          <a:lstStyle/>
          <a:p>
            <a:pPr algn="ctr"/>
            <a:r>
              <a:rPr lang="en-US" sz="3600" b="1" dirty="0" smtClean="0">
                <a:ln w="22225">
                  <a:noFill/>
                  <a:prstDash val="solid"/>
                </a:ln>
                <a:solidFill>
                  <a:srgbClr val="C00000"/>
                </a:solidFill>
                <a:effectLst>
                  <a:glow rad="101600">
                    <a:schemeClr val="accent4">
                      <a:satMod val="175000"/>
                      <a:alpha val="40000"/>
                    </a:schemeClr>
                  </a:glow>
                </a:effectLst>
              </a:rPr>
              <a:t>Review of my</a:t>
            </a:r>
            <a:r>
              <a:rPr lang="en-US" sz="3600" b="1" dirty="0" smtClean="0">
                <a:ln w="22225">
                  <a:noFill/>
                  <a:prstDash val="solid"/>
                </a:ln>
                <a:solidFill>
                  <a:srgbClr val="C00000"/>
                </a:solidFill>
                <a:effectLst>
                  <a:glow rad="101600">
                    <a:schemeClr val="accent2">
                      <a:satMod val="175000"/>
                      <a:alpha val="40000"/>
                    </a:schemeClr>
                  </a:glow>
                </a:effectLst>
              </a:rPr>
              <a:t> </a:t>
            </a:r>
            <a:r>
              <a:rPr lang="en-US" sz="3600" b="1" dirty="0" smtClean="0">
                <a:ln w="22225">
                  <a:noFill/>
                  <a:prstDash val="solid"/>
                </a:ln>
                <a:solidFill>
                  <a:srgbClr val="C00000"/>
                </a:solidFill>
                <a:effectLst>
                  <a:glow rad="101600">
                    <a:schemeClr val="accent4">
                      <a:satMod val="175000"/>
                      <a:alpha val="40000"/>
                    </a:schemeClr>
                  </a:glow>
                </a:effectLst>
              </a:rPr>
              <a:t>Targets</a:t>
            </a:r>
          </a:p>
        </p:txBody>
      </p:sp>
      <p:sp>
        <p:nvSpPr>
          <p:cNvPr id="68" name="Rounded Rectangle 67"/>
          <p:cNvSpPr/>
          <p:nvPr/>
        </p:nvSpPr>
        <p:spPr>
          <a:xfrm>
            <a:off x="6950033" y="1377722"/>
            <a:ext cx="4523095" cy="685382"/>
          </a:xfrm>
          <a:prstGeom prst="roundRect">
            <a:avLst/>
          </a:prstGeom>
          <a:solidFill>
            <a:schemeClr val="bg1"/>
          </a:solid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9" name="Rounded Rectangle 68"/>
          <p:cNvSpPr/>
          <p:nvPr/>
        </p:nvSpPr>
        <p:spPr>
          <a:xfrm>
            <a:off x="6950032" y="2185300"/>
            <a:ext cx="4523095" cy="685382"/>
          </a:xfrm>
          <a:prstGeom prst="roundRect">
            <a:avLst/>
          </a:prstGeom>
          <a:solidFill>
            <a:schemeClr val="bg1"/>
          </a:solidFill>
          <a:ln w="38100">
            <a:solidFill>
              <a:srgbClr val="FF66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0" name="Rounded Rectangle 69"/>
          <p:cNvSpPr/>
          <p:nvPr/>
        </p:nvSpPr>
        <p:spPr>
          <a:xfrm>
            <a:off x="6941825" y="2988034"/>
            <a:ext cx="4523095" cy="685382"/>
          </a:xfrm>
          <a:prstGeom prst="roundRect">
            <a:avLst/>
          </a:prstGeom>
          <a:solidFill>
            <a:schemeClr val="bg1"/>
          </a:solid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1" name="Rounded Rectangle 70"/>
          <p:cNvSpPr/>
          <p:nvPr/>
        </p:nvSpPr>
        <p:spPr>
          <a:xfrm>
            <a:off x="6950032" y="3787275"/>
            <a:ext cx="4523095" cy="685382"/>
          </a:xfrm>
          <a:prstGeom prst="roundRect">
            <a:avLst/>
          </a:prstGeom>
          <a:solidFill>
            <a:schemeClr val="bg1"/>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2" name="Rounded Rectangle 71"/>
          <p:cNvSpPr/>
          <p:nvPr/>
        </p:nvSpPr>
        <p:spPr>
          <a:xfrm>
            <a:off x="6950032" y="4573172"/>
            <a:ext cx="4523095" cy="685382"/>
          </a:xfrm>
          <a:prstGeom prst="roundRect">
            <a:avLst/>
          </a:prstGeom>
          <a:solidFill>
            <a:schemeClr val="bg1"/>
          </a:solid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3" name="Rounded Rectangle 72"/>
          <p:cNvSpPr/>
          <p:nvPr/>
        </p:nvSpPr>
        <p:spPr>
          <a:xfrm>
            <a:off x="6950032" y="5394476"/>
            <a:ext cx="4523095" cy="685382"/>
          </a:xfrm>
          <a:prstGeom prst="roundRect">
            <a:avLst/>
          </a:prstGeom>
          <a:solidFill>
            <a:schemeClr val="bg1"/>
          </a:solid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3665863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0448" y="159818"/>
            <a:ext cx="5362222" cy="6001643"/>
          </a:xfrm>
          <a:prstGeom prst="rect">
            <a:avLst/>
          </a:prstGeom>
          <a:noFill/>
        </p:spPr>
        <p:txBody>
          <a:bodyPr wrap="square" rtlCol="0">
            <a:spAutoFit/>
          </a:bodyPr>
          <a:lstStyle/>
          <a:p>
            <a:pPr algn="ctr"/>
            <a:r>
              <a:rPr lang="en-GB" sz="2400" dirty="0" smtClean="0"/>
              <a:t>My </a:t>
            </a:r>
            <a:r>
              <a:rPr lang="en-GB" sz="2400" dirty="0"/>
              <a:t>L</a:t>
            </a:r>
            <a:r>
              <a:rPr lang="en-GB" sz="2400" dirty="0" smtClean="0"/>
              <a:t>earning Plan</a:t>
            </a:r>
          </a:p>
          <a:p>
            <a:pPr algn="ctr"/>
            <a:endParaRPr lang="en-GB" dirty="0"/>
          </a:p>
          <a:p>
            <a:r>
              <a:rPr lang="en-GB" dirty="0" smtClean="0"/>
              <a:t>Write down some strategies or resources which can help you achieve your targets. </a:t>
            </a:r>
            <a:endParaRPr lang="en-GB" dirty="0"/>
          </a:p>
          <a:p>
            <a:pPr marL="342900" indent="-342900">
              <a:buAutoNum type="arabicPeriod"/>
            </a:pPr>
            <a:r>
              <a:rPr lang="en-GB" dirty="0" smtClean="0"/>
              <a:t>__________________________________________</a:t>
            </a:r>
          </a:p>
          <a:p>
            <a:pPr marL="342900" indent="-342900">
              <a:buAutoNum type="arabicPeriod"/>
            </a:pPr>
            <a:endParaRPr lang="en-GB" dirty="0"/>
          </a:p>
          <a:p>
            <a:pPr marL="342900" indent="-342900">
              <a:buAutoNum type="arabicPeriod"/>
            </a:pPr>
            <a:r>
              <a:rPr lang="en-GB" dirty="0" smtClean="0"/>
              <a:t>__________________________________________</a:t>
            </a:r>
          </a:p>
          <a:p>
            <a:pPr marL="342900" indent="-342900">
              <a:buAutoNum type="arabicPeriod"/>
            </a:pPr>
            <a:endParaRPr lang="en-GB" dirty="0"/>
          </a:p>
          <a:p>
            <a:pPr marL="342900" indent="-342900">
              <a:buAutoNum type="arabicPeriod"/>
            </a:pPr>
            <a:r>
              <a:rPr lang="en-GB" dirty="0" smtClean="0"/>
              <a:t>__________________________________________</a:t>
            </a:r>
          </a:p>
          <a:p>
            <a:pPr marL="342900" indent="-342900">
              <a:buAutoNum type="arabicPeriod"/>
            </a:pPr>
            <a:endParaRPr lang="en-GB" dirty="0"/>
          </a:p>
          <a:p>
            <a:pPr marL="342900" indent="-342900">
              <a:buAutoNum type="arabicPeriod"/>
            </a:pPr>
            <a:r>
              <a:rPr lang="en-GB" dirty="0" smtClean="0"/>
              <a:t>__________________________________________</a:t>
            </a:r>
          </a:p>
          <a:p>
            <a:pPr marL="342900" indent="-342900">
              <a:buAutoNum type="arabicPeriod"/>
            </a:pPr>
            <a:endParaRPr lang="en-GB" dirty="0"/>
          </a:p>
          <a:p>
            <a:pPr marL="342900" indent="-342900">
              <a:buAutoNum type="arabicPeriod"/>
            </a:pPr>
            <a:r>
              <a:rPr lang="en-GB" dirty="0" smtClean="0"/>
              <a:t>__________________________________________</a:t>
            </a:r>
          </a:p>
          <a:p>
            <a:pPr marL="342900" indent="-342900">
              <a:buAutoNum type="arabicPeriod"/>
            </a:pPr>
            <a:endParaRPr lang="en-GB" dirty="0"/>
          </a:p>
          <a:p>
            <a:pPr marL="342900" indent="-342900">
              <a:buAutoNum type="arabicPeriod"/>
            </a:pPr>
            <a:r>
              <a:rPr lang="en-GB" dirty="0" smtClean="0"/>
              <a:t>__________________________________________</a:t>
            </a:r>
          </a:p>
          <a:p>
            <a:pPr marL="342900" indent="-342900">
              <a:buAutoNum type="arabicPeriod"/>
            </a:pPr>
            <a:endParaRPr lang="en-GB" dirty="0"/>
          </a:p>
          <a:p>
            <a:pPr marL="342900" indent="-342900">
              <a:buAutoNum type="arabicPeriod"/>
            </a:pPr>
            <a:r>
              <a:rPr lang="en-GB" dirty="0" smtClean="0"/>
              <a:t>__________________________________________</a:t>
            </a:r>
          </a:p>
          <a:p>
            <a:pPr marL="342900" indent="-342900">
              <a:buAutoNum type="arabicPeriod"/>
            </a:pPr>
            <a:endParaRPr lang="en-GB" dirty="0"/>
          </a:p>
          <a:p>
            <a:pPr marL="342900" indent="-342900">
              <a:buAutoNum type="arabicPeriod"/>
            </a:pPr>
            <a:r>
              <a:rPr lang="en-GB" dirty="0" smtClean="0"/>
              <a:t>__________________________________________</a:t>
            </a:r>
          </a:p>
          <a:p>
            <a:pPr marL="342900" indent="-342900">
              <a:buAutoNum type="arabicPeriod"/>
            </a:pPr>
            <a:endParaRPr lang="en-GB" dirty="0"/>
          </a:p>
          <a:p>
            <a:endParaRPr lang="en-GB" dirty="0" smtClean="0"/>
          </a:p>
        </p:txBody>
      </p:sp>
      <p:sp>
        <p:nvSpPr>
          <p:cNvPr id="3" name="Cloud Callout 2"/>
          <p:cNvSpPr/>
          <p:nvPr/>
        </p:nvSpPr>
        <p:spPr>
          <a:xfrm>
            <a:off x="6264322" y="504967"/>
            <a:ext cx="2238233" cy="1678675"/>
          </a:xfrm>
          <a:prstGeom prst="cloudCallou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 name="Picture 3"/>
          <p:cNvPicPr>
            <a:picLocks noChangeAspect="1"/>
          </p:cNvPicPr>
          <p:nvPr/>
        </p:nvPicPr>
        <p:blipFill>
          <a:blip r:embed="rId2"/>
          <a:stretch>
            <a:fillRect/>
          </a:stretch>
        </p:blipFill>
        <p:spPr>
          <a:xfrm flipH="1">
            <a:off x="9629174" y="365811"/>
            <a:ext cx="2267909" cy="1956986"/>
          </a:xfrm>
          <a:prstGeom prst="rect">
            <a:avLst/>
          </a:prstGeom>
        </p:spPr>
      </p:pic>
      <p:sp>
        <p:nvSpPr>
          <p:cNvPr id="7" name="Cloud Callout 6"/>
          <p:cNvSpPr/>
          <p:nvPr/>
        </p:nvSpPr>
        <p:spPr>
          <a:xfrm>
            <a:off x="6264322" y="2461953"/>
            <a:ext cx="2238233" cy="1678675"/>
          </a:xfrm>
          <a:prstGeom prst="cloudCallou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Cloud Callout 7"/>
          <p:cNvSpPr/>
          <p:nvPr/>
        </p:nvSpPr>
        <p:spPr>
          <a:xfrm>
            <a:off x="6264322" y="4386287"/>
            <a:ext cx="2238233" cy="1678675"/>
          </a:xfrm>
          <a:prstGeom prst="cloudCallou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p:cNvPicPr>
            <a:picLocks noChangeAspect="1"/>
          </p:cNvPicPr>
          <p:nvPr/>
        </p:nvPicPr>
        <p:blipFill>
          <a:blip r:embed="rId2"/>
          <a:stretch>
            <a:fillRect/>
          </a:stretch>
        </p:blipFill>
        <p:spPr>
          <a:xfrm flipH="1">
            <a:off x="9724709" y="2429301"/>
            <a:ext cx="2267909" cy="1956986"/>
          </a:xfrm>
          <a:prstGeom prst="rect">
            <a:avLst/>
          </a:prstGeom>
        </p:spPr>
      </p:pic>
      <p:pic>
        <p:nvPicPr>
          <p:cNvPr id="10" name="Picture 9"/>
          <p:cNvPicPr>
            <a:picLocks noChangeAspect="1"/>
          </p:cNvPicPr>
          <p:nvPr/>
        </p:nvPicPr>
        <p:blipFill>
          <a:blip r:embed="rId2"/>
          <a:stretch>
            <a:fillRect/>
          </a:stretch>
        </p:blipFill>
        <p:spPr>
          <a:xfrm flipH="1">
            <a:off x="9779300" y="4386287"/>
            <a:ext cx="2267909" cy="1956986"/>
          </a:xfrm>
          <a:prstGeom prst="rect">
            <a:avLst/>
          </a:prstGeom>
        </p:spPr>
      </p:pic>
      <p:sp>
        <p:nvSpPr>
          <p:cNvPr id="6" name="TextBox 5"/>
          <p:cNvSpPr txBox="1"/>
          <p:nvPr/>
        </p:nvSpPr>
        <p:spPr>
          <a:xfrm>
            <a:off x="8502555" y="1815152"/>
            <a:ext cx="1405720" cy="4247317"/>
          </a:xfrm>
          <a:prstGeom prst="rect">
            <a:avLst/>
          </a:prstGeom>
          <a:noFill/>
        </p:spPr>
        <p:txBody>
          <a:bodyPr wrap="square" rtlCol="0">
            <a:spAutoFit/>
          </a:bodyPr>
          <a:lstStyle/>
          <a:p>
            <a:r>
              <a:rPr lang="en-GB" dirty="0" smtClean="0"/>
              <a:t>Are there any other things that you would like the staff at school to know about you, the challenges you face, the ways they can help or things that make you happy.</a:t>
            </a:r>
            <a:endParaRPr lang="en-GB" dirty="0"/>
          </a:p>
        </p:txBody>
      </p:sp>
    </p:spTree>
    <p:extLst>
      <p:ext uri="{BB962C8B-B14F-4D97-AF65-F5344CB8AC3E}">
        <p14:creationId xmlns:p14="http://schemas.microsoft.com/office/powerpoint/2010/main" val="18885959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3451</TotalTime>
  <Words>312</Words>
  <Application>Microsoft Office PowerPoint</Application>
  <PresentationFormat>Widescreen</PresentationFormat>
  <Paragraphs>60</Paragraphs>
  <Slides>10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Arial Black</vt:lpstr>
      <vt:lpstr>Calibri</vt:lpstr>
      <vt:lpstr>Calibri Light</vt:lpstr>
      <vt:lpstr>Tahoma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 L. HOW -PHA TEACHING TEAM</dc:creator>
  <cp:lastModifiedBy>Backup Account</cp:lastModifiedBy>
  <cp:revision>27</cp:revision>
  <cp:lastPrinted>2019-07-16T10:32:08Z</cp:lastPrinted>
  <dcterms:created xsi:type="dcterms:W3CDTF">2019-06-10T17:50:22Z</dcterms:created>
  <dcterms:modified xsi:type="dcterms:W3CDTF">2024-01-24T19:30:20Z</dcterms:modified>
</cp:coreProperties>
</file>